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1"/>
  </p:notesMasterIdLst>
  <p:sldIdLst>
    <p:sldId id="256" r:id="rId2"/>
    <p:sldId id="258" r:id="rId3"/>
    <p:sldId id="265" r:id="rId4"/>
    <p:sldId id="266" r:id="rId5"/>
    <p:sldId id="267" r:id="rId6"/>
    <p:sldId id="259" r:id="rId7"/>
    <p:sldId id="260" r:id="rId8"/>
    <p:sldId id="268" r:id="rId9"/>
    <p:sldId id="269" r:id="rId10"/>
    <p:sldId id="270" r:id="rId11"/>
    <p:sldId id="271" r:id="rId12"/>
    <p:sldId id="275" r:id="rId13"/>
    <p:sldId id="277" r:id="rId14"/>
    <p:sldId id="278" r:id="rId15"/>
    <p:sldId id="279" r:id="rId16"/>
    <p:sldId id="280" r:id="rId17"/>
    <p:sldId id="281" r:id="rId18"/>
    <p:sldId id="276" r:id="rId19"/>
    <p:sldId id="261" r:id="rId20"/>
  </p:sldIdLst>
  <p:sldSz cx="6858000" cy="9906000" type="A4"/>
  <p:notesSz cx="6858000" cy="9144000"/>
  <p:defaultTextStyle>
    <a:defPPr>
      <a:defRPr lang="ru-RU"/>
    </a:defPPr>
    <a:lvl1pPr marL="0" algn="l" defTabSz="538764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1pPr>
    <a:lvl2pPr marL="269382" algn="l" defTabSz="538764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2pPr>
    <a:lvl3pPr marL="538764" algn="l" defTabSz="538764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3pPr>
    <a:lvl4pPr marL="808147" algn="l" defTabSz="538764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4pPr>
    <a:lvl5pPr marL="1077529" algn="l" defTabSz="538764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5pPr>
    <a:lvl6pPr marL="1346911" algn="l" defTabSz="538764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6pPr>
    <a:lvl7pPr marL="1616293" algn="l" defTabSz="538764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7pPr>
    <a:lvl8pPr marL="1885676" algn="l" defTabSz="538764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8pPr>
    <a:lvl9pPr marL="2155058" algn="l" defTabSz="538764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231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Уровень познавательной активности: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6944444444444567"/>
          <c:y val="1.8867924528301903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Lbls>
            <c:spPr>
              <a:noFill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0.28999999999999998</c:v>
                </c:pt>
                <c:pt idx="1">
                  <c:v>0.62</c:v>
                </c:pt>
                <c:pt idx="2">
                  <c:v>0.09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 w="25393">
          <a:noFill/>
        </a:ln>
      </c:spPr>
    </c:plotArea>
    <c:legend>
      <c:legendPos val="t"/>
      <c:overlay val="0"/>
      <c:spPr>
        <a:noFill/>
      </c:spPr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399">
                <a:latin typeface="Times New Roman" pitchFamily="18" charset="0"/>
                <a:cs typeface="Times New Roman" pitchFamily="18" charset="0"/>
              </a:defRPr>
            </a:pPr>
            <a:r>
              <a:rPr lang="ru-RU" sz="1399" b="1" i="0" u="none" strike="noStrike" baseline="0" dirty="0" smtClean="0">
                <a:effectLst/>
              </a:rPr>
              <a:t>уровень произв. сл. запоминания </a:t>
            </a:r>
            <a:endParaRPr lang="ru-RU" sz="1399" b="1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22616380266146577"/>
          <c:y val="3.2894767635068399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Танцевальные движения</c:v>
                </c:pt>
              </c:strCache>
            </c:strRef>
          </c:tx>
          <c:dPt>
            <c:idx val="1"/>
            <c:bubble3D val="0"/>
            <c:explosion val="8"/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99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Высокий</c:v>
                </c:pt>
                <c:pt idx="1">
                  <c:v>Средний </c:v>
                </c:pt>
                <c:pt idx="2">
                  <c:v>Низкий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0.28000000000000003</c:v>
                </c:pt>
                <c:pt idx="1">
                  <c:v>0.56999999999999995</c:v>
                </c:pt>
                <c:pt idx="2">
                  <c:v>0.15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 w="25379">
          <a:noFill/>
        </a:ln>
      </c:spPr>
    </c:plotArea>
    <c:legend>
      <c:legendPos val="t"/>
      <c:overlay val="0"/>
      <c:txPr>
        <a:bodyPr/>
        <a:lstStyle/>
        <a:p>
          <a:pPr>
            <a:defRPr sz="1399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798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398" b="1">
                <a:latin typeface="Times New Roman" pitchFamily="18" charset="0"/>
                <a:cs typeface="Times New Roman" pitchFamily="18" charset="0"/>
              </a:defRPr>
            </a:pPr>
            <a:r>
              <a:rPr lang="ru-RU" sz="1398" b="1" i="0" u="none" strike="noStrike" baseline="0" dirty="0" smtClean="0">
                <a:effectLst/>
              </a:rPr>
              <a:t>уровень произв. внимания, работоспособности</a:t>
            </a:r>
            <a:endParaRPr lang="ru-RU" b="1" dirty="0"/>
          </a:p>
        </c:rich>
      </c:tx>
      <c:layout>
        <c:manualLayout>
          <c:xMode val="edge"/>
          <c:yMode val="edge"/>
          <c:x val="0.21239620841046689"/>
          <c:y val="3.8662770233594004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98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0.28000000000000003</c:v>
                </c:pt>
                <c:pt idx="1">
                  <c:v>0.53</c:v>
                </c:pt>
                <c:pt idx="2">
                  <c:v>0.19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 w="25370">
          <a:noFill/>
        </a:ln>
      </c:spPr>
    </c:plotArea>
    <c:legend>
      <c:legendPos val="t"/>
      <c:overlay val="0"/>
      <c:txPr>
        <a:bodyPr/>
        <a:lstStyle/>
        <a:p>
          <a:pPr>
            <a:defRPr sz="1398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798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3"/>
                <c:pt idx="0">
                  <c:v>уровень познав. активности </c:v>
                </c:pt>
                <c:pt idx="1">
                  <c:v>уровень произв. сл. запоминания</c:v>
                </c:pt>
                <c:pt idx="2">
                  <c:v>уровень произв. внимания, работоспособности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3"/>
                <c:pt idx="0">
                  <c:v>0.25</c:v>
                </c:pt>
                <c:pt idx="1">
                  <c:v>0.2</c:v>
                </c:pt>
                <c:pt idx="2">
                  <c:v>0.2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3"/>
                <c:pt idx="0">
                  <c:v>уровень познав. активности </c:v>
                </c:pt>
                <c:pt idx="1">
                  <c:v>уровень произв. сл. запоминания</c:v>
                </c:pt>
                <c:pt idx="2">
                  <c:v>уровень произв. внимания, работоспособности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3"/>
                <c:pt idx="0">
                  <c:v>0.55000000000000004</c:v>
                </c:pt>
                <c:pt idx="1">
                  <c:v>0.4</c:v>
                </c:pt>
                <c:pt idx="2">
                  <c:v>0.38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3"/>
                <c:pt idx="0">
                  <c:v>уровень познав. активности </c:v>
                </c:pt>
                <c:pt idx="1">
                  <c:v>уровень произв. сл. запоминания</c:v>
                </c:pt>
                <c:pt idx="2">
                  <c:v>уровень произв. внимания, работоспособности</c:v>
                </c:pt>
              </c:strCache>
            </c:strRef>
          </c:cat>
          <c:val>
            <c:numRef>
              <c:f>Лист1!$D$2:$D$5</c:f>
              <c:numCache>
                <c:formatCode>0%</c:formatCode>
                <c:ptCount val="3"/>
                <c:pt idx="0">
                  <c:v>0.6</c:v>
                </c:pt>
                <c:pt idx="1">
                  <c:v>0.62</c:v>
                </c:pt>
                <c:pt idx="2">
                  <c:v>0.59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49246568"/>
        <c:axId val="249246960"/>
        <c:axId val="0"/>
      </c:bar3DChart>
      <c:catAx>
        <c:axId val="249246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9246960"/>
        <c:crosses val="autoZero"/>
        <c:auto val="1"/>
        <c:lblAlgn val="ctr"/>
        <c:lblOffset val="100"/>
        <c:noMultiLvlLbl val="0"/>
      </c:catAx>
      <c:valAx>
        <c:axId val="249246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9246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2E3C2-AEEA-4028-9590-F6132405C328}" type="datetimeFigureOut">
              <a:rPr lang="ru-RU" smtClean="0"/>
              <a:t>13.01.2016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04CAE3-BF60-430D-8731-56BE1DAD5B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819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936582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958980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613402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73263-0C62-464C-8C1C-30BD171F6F48}" type="datetimeFigureOut">
              <a:rPr lang="ru-RU" smtClean="0"/>
              <a:t>13.01.2016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393E-C185-4CA2-912A-6BEEB10147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8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73263-0C62-464C-8C1C-30BD171F6F48}" type="datetimeFigureOut">
              <a:rPr lang="ru-RU" smtClean="0"/>
              <a:t>13.01.2016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393E-C185-4CA2-912A-6BEEB10147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543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96704"/>
            <a:ext cx="1543050" cy="845220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96704"/>
            <a:ext cx="4514850" cy="845220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73263-0C62-464C-8C1C-30BD171F6F48}" type="datetimeFigureOut">
              <a:rPr lang="ru-RU" smtClean="0"/>
              <a:t>13.01.2016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393E-C185-4CA2-912A-6BEEB10147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114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73263-0C62-464C-8C1C-30BD171F6F48}" type="datetimeFigureOut">
              <a:rPr lang="ru-RU" smtClean="0"/>
              <a:t>13.01.2016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393E-C185-4CA2-912A-6BEEB10147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12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6365526"/>
            <a:ext cx="5829300" cy="1967442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11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2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31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4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51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6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8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73263-0C62-464C-8C1C-30BD171F6F48}" type="datetimeFigureOut">
              <a:rPr lang="ru-RU" smtClean="0"/>
              <a:t>13.01.2016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393E-C185-4CA2-912A-6BEEB10147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5891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73263-0C62-464C-8C1C-30BD171F6F48}" type="datetimeFigureOut">
              <a:rPr lang="ru-RU" smtClean="0"/>
              <a:t>13.01.2016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393E-C185-4CA2-912A-6BEEB10147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855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217387"/>
            <a:ext cx="303014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11" indent="0">
              <a:buNone/>
              <a:defRPr sz="1500" b="1"/>
            </a:lvl2pPr>
            <a:lvl3pPr marL="685820" indent="0">
              <a:buNone/>
              <a:defRPr sz="1350" b="1"/>
            </a:lvl3pPr>
            <a:lvl4pPr marL="1028731" indent="0">
              <a:buNone/>
              <a:defRPr sz="1200" b="1"/>
            </a:lvl4pPr>
            <a:lvl5pPr marL="1371642" indent="0">
              <a:buNone/>
              <a:defRPr sz="1200" b="1"/>
            </a:lvl5pPr>
            <a:lvl6pPr marL="1714551" indent="0">
              <a:buNone/>
              <a:defRPr sz="1200" b="1"/>
            </a:lvl6pPr>
            <a:lvl7pPr marL="2057462" indent="0">
              <a:buNone/>
              <a:defRPr sz="1200" b="1"/>
            </a:lvl7pPr>
            <a:lvl8pPr marL="2400372" indent="0">
              <a:buNone/>
              <a:defRPr sz="1200" b="1"/>
            </a:lvl8pPr>
            <a:lvl9pPr marL="2743282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2" y="2217387"/>
            <a:ext cx="303133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11" indent="0">
              <a:buNone/>
              <a:defRPr sz="1500" b="1"/>
            </a:lvl2pPr>
            <a:lvl3pPr marL="685820" indent="0">
              <a:buNone/>
              <a:defRPr sz="1350" b="1"/>
            </a:lvl3pPr>
            <a:lvl4pPr marL="1028731" indent="0">
              <a:buNone/>
              <a:defRPr sz="1200" b="1"/>
            </a:lvl4pPr>
            <a:lvl5pPr marL="1371642" indent="0">
              <a:buNone/>
              <a:defRPr sz="1200" b="1"/>
            </a:lvl5pPr>
            <a:lvl6pPr marL="1714551" indent="0">
              <a:buNone/>
              <a:defRPr sz="1200" b="1"/>
            </a:lvl6pPr>
            <a:lvl7pPr marL="2057462" indent="0">
              <a:buNone/>
              <a:defRPr sz="1200" b="1"/>
            </a:lvl7pPr>
            <a:lvl8pPr marL="2400372" indent="0">
              <a:buNone/>
              <a:defRPr sz="1200" b="1"/>
            </a:lvl8pPr>
            <a:lvl9pPr marL="2743282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2" y="3141486"/>
            <a:ext cx="303133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73263-0C62-464C-8C1C-30BD171F6F48}" type="datetimeFigureOut">
              <a:rPr lang="ru-RU" smtClean="0"/>
              <a:t>13.01.2016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393E-C185-4CA2-912A-6BEEB10147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8405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73263-0C62-464C-8C1C-30BD171F6F48}" type="datetimeFigureOut">
              <a:rPr lang="ru-RU" smtClean="0"/>
              <a:t>13.01.2016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393E-C185-4CA2-912A-6BEEB10147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3103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73263-0C62-464C-8C1C-30BD171F6F48}" type="datetimeFigureOut">
              <a:rPr lang="ru-RU" smtClean="0"/>
              <a:t>13.01.2016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393E-C185-4CA2-912A-6BEEB10147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64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94407"/>
            <a:ext cx="2256235" cy="1678517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8" y="394409"/>
            <a:ext cx="3833813" cy="845449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050"/>
            </a:lvl1pPr>
            <a:lvl2pPr marL="342911" indent="0">
              <a:buNone/>
              <a:defRPr sz="900"/>
            </a:lvl2pPr>
            <a:lvl3pPr marL="685820" indent="0">
              <a:buNone/>
              <a:defRPr sz="750"/>
            </a:lvl3pPr>
            <a:lvl4pPr marL="1028731" indent="0">
              <a:buNone/>
              <a:defRPr sz="675"/>
            </a:lvl4pPr>
            <a:lvl5pPr marL="1371642" indent="0">
              <a:buNone/>
              <a:defRPr sz="675"/>
            </a:lvl5pPr>
            <a:lvl6pPr marL="1714551" indent="0">
              <a:buNone/>
              <a:defRPr sz="675"/>
            </a:lvl6pPr>
            <a:lvl7pPr marL="2057462" indent="0">
              <a:buNone/>
              <a:defRPr sz="675"/>
            </a:lvl7pPr>
            <a:lvl8pPr marL="2400372" indent="0">
              <a:buNone/>
              <a:defRPr sz="675"/>
            </a:lvl8pPr>
            <a:lvl9pPr marL="2743282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73263-0C62-464C-8C1C-30BD171F6F48}" type="datetimeFigureOut">
              <a:rPr lang="ru-RU" smtClean="0"/>
              <a:t>13.01.2016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393E-C185-4CA2-912A-6BEEB10147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781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400"/>
            </a:lvl1pPr>
            <a:lvl2pPr marL="342911" indent="0">
              <a:buNone/>
              <a:defRPr sz="2100"/>
            </a:lvl2pPr>
            <a:lvl3pPr marL="685820" indent="0">
              <a:buNone/>
              <a:defRPr sz="1800"/>
            </a:lvl3pPr>
            <a:lvl4pPr marL="1028731" indent="0">
              <a:buNone/>
              <a:defRPr sz="1500"/>
            </a:lvl4pPr>
            <a:lvl5pPr marL="1371642" indent="0">
              <a:buNone/>
              <a:defRPr sz="1500"/>
            </a:lvl5pPr>
            <a:lvl6pPr marL="1714551" indent="0">
              <a:buNone/>
              <a:defRPr sz="1500"/>
            </a:lvl6pPr>
            <a:lvl7pPr marL="2057462" indent="0">
              <a:buNone/>
              <a:defRPr sz="1500"/>
            </a:lvl7pPr>
            <a:lvl8pPr marL="2400372" indent="0">
              <a:buNone/>
              <a:defRPr sz="1500"/>
            </a:lvl8pPr>
            <a:lvl9pPr marL="2743282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050"/>
            </a:lvl1pPr>
            <a:lvl2pPr marL="342911" indent="0">
              <a:buNone/>
              <a:defRPr sz="900"/>
            </a:lvl2pPr>
            <a:lvl3pPr marL="685820" indent="0">
              <a:buNone/>
              <a:defRPr sz="750"/>
            </a:lvl3pPr>
            <a:lvl4pPr marL="1028731" indent="0">
              <a:buNone/>
              <a:defRPr sz="675"/>
            </a:lvl4pPr>
            <a:lvl5pPr marL="1371642" indent="0">
              <a:buNone/>
              <a:defRPr sz="675"/>
            </a:lvl5pPr>
            <a:lvl6pPr marL="1714551" indent="0">
              <a:buNone/>
              <a:defRPr sz="675"/>
            </a:lvl6pPr>
            <a:lvl7pPr marL="2057462" indent="0">
              <a:buNone/>
              <a:defRPr sz="675"/>
            </a:lvl7pPr>
            <a:lvl8pPr marL="2400372" indent="0">
              <a:buNone/>
              <a:defRPr sz="675"/>
            </a:lvl8pPr>
            <a:lvl9pPr marL="2743282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73263-0C62-464C-8C1C-30BD171F6F48}" type="datetimeFigureOut">
              <a:rPr lang="ru-RU" smtClean="0"/>
              <a:t>13.01.2016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393E-C185-4CA2-912A-6BEEB10147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9244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9181399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73263-0C62-464C-8C1C-30BD171F6F48}" type="datetimeFigureOut">
              <a:rPr lang="ru-RU" smtClean="0"/>
              <a:t>13.01.2016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9181399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9181399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0393E-C185-4CA2-912A-6BEEB10147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93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68582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83" indent="-257183" algn="l" defTabSz="68582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30" indent="-214319" algn="l" defTabSz="68582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75" indent="-171455" algn="l" defTabSz="68582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86" indent="-171455" algn="l" defTabSz="68582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97" indent="-171455" algn="l" defTabSz="68582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6006" indent="-171455" algn="l" defTabSz="68582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917" indent="-171455" algn="l" defTabSz="68582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826" indent="-171455" algn="l" defTabSz="68582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737" indent="-171455" algn="l" defTabSz="68582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2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11" algn="l" defTabSz="68582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20" algn="l" defTabSz="68582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31" algn="l" defTabSz="68582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42" algn="l" defTabSz="68582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51" algn="l" defTabSz="68582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62" algn="l" defTabSz="68582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72" algn="l" defTabSz="68582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82" algn="l" defTabSz="68582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hyip-test.net/photos/4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hyperlink" Target="http://go.mail.ru/search_images?rch=e&amp;type=all&amp;is=0&amp;q=%D0%BF%D0%BB%D1%8D%D0%B5%D1%80,#w=400&amp;h=398&amp;s=38009&amp;pic=http%3A%2F%2Fperedohni.ru%2Fuploads%2F07%2F0708%2F070826_geek_mp3_player.jpg&amp;page=http%3A%2F%2Fperedohni.ru%2F2007%2F08%2F26%2Fnovinki_elektroniki__prikolnyy_mp3_pleer_vyglyadyasziy_kak_audio_kasseta_i_odnovremenno_prikolnyy_kard_rider.html&amp;descr=%D0%9D%D0%9E%D0%92%D0%98%D0%9D%D0%9A%D0%98+%D0%AD%D0%9B%D0%95%D0%9A%D0%A2%D0%A0%D0%9E%D0%9D%D0%98%D0%9A%D0%98%3A+%D0%BF%D1%80%D0%B8%D0%BA%D0%BE%D0%BB%D1%8C%D0%BD%D1%8B%D0%B9+MP3+%3Cb%3E%D0%BF%D0%BB%D0%B5%D0%B5%D1%80%3C%2Fb%3E+%D0%B2%D1%8B%D0%B3%D0%BB%D1%8F%D0%B4%D1%8F%D1%89%D0%B8%D0%B9+%D0%BA%D0%B0%D0%BA+%D0%B0%D1%83%D0%B4%D0%B8%D0%BE+%3Cb%3E...%3C%2Fb%3E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3.jpeg"/><Relationship Id="rId7" Type="http://schemas.openxmlformats.org/officeDocument/2006/relationships/hyperlink" Target="http://www.pro-projector.ru/prods/2516.jpg" TargetMode="External"/><Relationship Id="rId2" Type="http://schemas.openxmlformats.org/officeDocument/2006/relationships/hyperlink" Target="http://go.mail.ru/search_images?rch=e&amp;type=all&amp;is=0&amp;q=%D1%82%D0%B5%D0%BB%D0%B5%D0%B2%D0%B8%D0%B7%D0%BE%D1%80#w=470&amp;h=463&amp;s=15530&amp;pic=http%3A%2F%2Fimages04.olx.ru%2Fui%2F2%2F99%2F30%2F18329930_1.jpg&amp;page=http%3A%2F%2Fmoscow.olx.ru%2Flcd-iid-18329930&amp;descr=%D0%9A%D1%83%D0%BF%D0%BB%D1%8E+%3Cb%3E%D1%82%D0%B5%D0%BB%D0%B5%D0%B2%D0%B8%D0%B7%D0%BE%D1%80%3C%2Fb%3E%2C+%D0%96%D0%9A-LCD-%D0%9F%D0%9B%D0%90%D0%97%D0%9C%D0%90%2C+%D0%BF%D0%B0%D0%BD%D0%B5%D0%BB%D0%B8+-+%D0%9C%D0%BE%D1%81%D0%BA%D0%B2%D0%B0+-+%D0%AD%D0%BB%D0%B5%D0%BA%D1%82%D1%80%D0%BE%D0%BD%D0%B8%D0%BA%D0%B0+%D0%B8+%3Cb%3E...%3C%2Fb%3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8.jpeg"/><Relationship Id="rId4" Type="http://schemas.openxmlformats.org/officeDocument/2006/relationships/image" Target="../media/image4.jpeg"/><Relationship Id="rId9" Type="http://schemas.openxmlformats.org/officeDocument/2006/relationships/hyperlink" Target="http://inoe.name/uploads/posts/2010-09/1283745263_9442047c960d66cc35ad96a38570d008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1806511"/>
            <a:ext cx="5829300" cy="539309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3956" y="7199606"/>
            <a:ext cx="6550090" cy="2531533"/>
          </a:xfrm>
        </p:spPr>
        <p:txBody>
          <a:bodyPr>
            <a:normAutofit fontScale="85000" lnSpcReduction="20000"/>
          </a:bodyPr>
          <a:lstStyle/>
          <a:p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Селянкина Надежда Андреевна</a:t>
            </a:r>
            <a:endParaRPr lang="ru-RU" sz="4000" dirty="0">
              <a:solidFill>
                <a:schemeClr val="tx2">
                  <a:lumMod val="75000"/>
                </a:schemeClr>
              </a:solidFill>
              <a:latin typeface="Monotype Corsiva" panose="03010101010201010101" pitchFamily="66" charset="0"/>
            </a:endParaRPr>
          </a:p>
          <a:p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Воспитатель </a:t>
            </a: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1 категории</a:t>
            </a:r>
          </a:p>
          <a:p>
            <a:r>
              <a:rPr lang="ru-RU" sz="400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МБДОУ </a:t>
            </a:r>
            <a:r>
              <a:rPr lang="ru-RU" sz="4000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«Детский сад №96 комбинированного вида</a:t>
            </a:r>
            <a:r>
              <a:rPr lang="ru-RU" sz="400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» </a:t>
            </a:r>
            <a:endParaRPr lang="ru-RU" sz="4000" smtClean="0">
              <a:solidFill>
                <a:schemeClr val="tx2">
                  <a:lumMod val="75000"/>
                </a:schemeClr>
              </a:solidFill>
              <a:latin typeface="Monotype Corsiva" panose="03010101010201010101" pitchFamily="66" charset="0"/>
            </a:endParaRPr>
          </a:p>
          <a:p>
            <a:r>
              <a:rPr lang="ru-RU" sz="400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Кировского </a:t>
            </a:r>
            <a:r>
              <a:rPr lang="ru-RU" sz="4000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района г. Казани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58" t="-3014" r="5748" b="35949"/>
          <a:stretch/>
        </p:blipFill>
        <p:spPr>
          <a:xfrm>
            <a:off x="428750" y="-167952"/>
            <a:ext cx="6000499" cy="7367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69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val 11"/>
          <p:cNvSpPr>
            <a:spLocks noChangeArrowheads="1"/>
          </p:cNvSpPr>
          <p:nvPr/>
        </p:nvSpPr>
        <p:spPr bwMode="auto">
          <a:xfrm>
            <a:off x="114300" y="4095750"/>
            <a:ext cx="5257800" cy="3429000"/>
          </a:xfrm>
          <a:prstGeom prst="ellipse">
            <a:avLst/>
          </a:prstGeom>
          <a:solidFill>
            <a:srgbClr val="FFCC66"/>
          </a:solidFill>
          <a:ln w="9525">
            <a:solidFill>
              <a:srgbClr val="FF99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 sz="796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55947"/>
            <a:ext cx="6851650" cy="571500"/>
          </a:xfrm>
        </p:spPr>
        <p:txBody>
          <a:bodyPr>
            <a:noAutofit/>
          </a:bodyPr>
          <a:lstStyle/>
          <a:p>
            <a:pPr eaLnBrk="1" hangingPunct="1"/>
            <a:r>
              <a:rPr lang="ru-RU" altLang="ru-RU" sz="4000" b="1" dirty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latin typeface="Times New Roman" panose="02020603050405020304" pitchFamily="18" charset="0"/>
              </a:rPr>
              <a:t>Основные направления развития ИКТ в условиях ДОУ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3067050"/>
            <a:ext cx="2286000" cy="9144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800" b="1">
                <a:latin typeface="Times New Roman" panose="02020603050405020304" pitchFamily="18" charset="0"/>
              </a:rPr>
              <a:t>Обучение работе на</a:t>
            </a:r>
            <a:br>
              <a:rPr lang="ru-RU" altLang="ru-RU" sz="1800" b="1">
                <a:latin typeface="Times New Roman" panose="02020603050405020304" pitchFamily="18" charset="0"/>
              </a:rPr>
            </a:br>
            <a:r>
              <a:rPr lang="ru-RU" altLang="ru-RU" sz="1800" b="1">
                <a:latin typeface="Times New Roman" panose="02020603050405020304" pitchFamily="18" charset="0"/>
              </a:rPr>
              <a:t> компьютере</a:t>
            </a:r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457200" y="2895600"/>
            <a:ext cx="1428750" cy="12573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796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 flipH="1">
            <a:off x="514350" y="2952750"/>
            <a:ext cx="1371600" cy="12573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796"/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1543050" y="4324350"/>
            <a:ext cx="2628900" cy="914400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100" b="1">
                <a:solidFill>
                  <a:schemeClr val="accent2"/>
                </a:solidFill>
                <a:latin typeface="Times New Roman" panose="02020603050405020304" pitchFamily="18" charset="0"/>
              </a:rPr>
              <a:t>Средство развития и </a:t>
            </a:r>
          </a:p>
          <a:p>
            <a:pPr algn="ctr" eaLnBrk="1" hangingPunct="1"/>
            <a:r>
              <a:rPr lang="ru-RU" altLang="ru-RU" sz="2100" b="1">
                <a:solidFill>
                  <a:schemeClr val="accent2"/>
                </a:solidFill>
                <a:latin typeface="Times New Roman" panose="02020603050405020304" pitchFamily="18" charset="0"/>
              </a:rPr>
              <a:t>воспитания</a:t>
            </a:r>
          </a:p>
          <a:p>
            <a:pPr algn="ctr" eaLnBrk="1" hangingPunct="1"/>
            <a:r>
              <a:rPr lang="ru-RU" altLang="ru-RU" sz="2100" b="1">
                <a:solidFill>
                  <a:schemeClr val="accent2"/>
                </a:solidFill>
                <a:latin typeface="Times New Roman" panose="02020603050405020304" pitchFamily="18" charset="0"/>
              </a:rPr>
              <a:t>ребенка</a:t>
            </a:r>
            <a:r>
              <a:rPr lang="ru-RU" altLang="ru-RU" sz="796" b="1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8200" name="AutoShape 8"/>
          <p:cNvSpPr>
            <a:spLocks noChangeArrowheads="1"/>
          </p:cNvSpPr>
          <p:nvPr/>
        </p:nvSpPr>
        <p:spPr bwMode="auto">
          <a:xfrm>
            <a:off x="1600200" y="5353050"/>
            <a:ext cx="2400300" cy="971550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100" b="1">
                <a:solidFill>
                  <a:schemeClr val="accent2"/>
                </a:solidFill>
                <a:latin typeface="Times New Roman" panose="02020603050405020304" pitchFamily="18" charset="0"/>
              </a:rPr>
              <a:t>Средство </a:t>
            </a:r>
          </a:p>
          <a:p>
            <a:pPr algn="ctr" eaLnBrk="1" hangingPunct="1"/>
            <a:r>
              <a:rPr lang="ru-RU" altLang="ru-RU" sz="2100" b="1">
                <a:solidFill>
                  <a:schemeClr val="accent2"/>
                </a:solidFill>
                <a:latin typeface="Times New Roman" panose="02020603050405020304" pitchFamily="18" charset="0"/>
              </a:rPr>
              <a:t>интерактивного</a:t>
            </a:r>
          </a:p>
          <a:p>
            <a:pPr algn="ctr" eaLnBrk="1" hangingPunct="1"/>
            <a:r>
              <a:rPr lang="ru-RU" altLang="ru-RU" sz="2100" b="1">
                <a:solidFill>
                  <a:schemeClr val="accent2"/>
                </a:solidFill>
                <a:latin typeface="Times New Roman" panose="02020603050405020304" pitchFamily="18" charset="0"/>
              </a:rPr>
              <a:t> обучения</a:t>
            </a:r>
          </a:p>
        </p:txBody>
      </p:sp>
      <p:sp>
        <p:nvSpPr>
          <p:cNvPr id="8201" name="AutoShape 9"/>
          <p:cNvSpPr>
            <a:spLocks noChangeArrowheads="1"/>
          </p:cNvSpPr>
          <p:nvPr/>
        </p:nvSpPr>
        <p:spPr bwMode="auto">
          <a:xfrm>
            <a:off x="1085850" y="6381750"/>
            <a:ext cx="3143250" cy="857250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100" b="1">
                <a:solidFill>
                  <a:schemeClr val="accent2"/>
                </a:solidFill>
                <a:latin typeface="Times New Roman" panose="02020603050405020304" pitchFamily="18" charset="0"/>
              </a:rPr>
              <a:t>Средство мониторинга</a:t>
            </a:r>
          </a:p>
          <a:p>
            <a:pPr algn="ctr" eaLnBrk="1" hangingPunct="1"/>
            <a:r>
              <a:rPr lang="ru-RU" altLang="ru-RU" sz="2100" b="1">
                <a:solidFill>
                  <a:schemeClr val="accent2"/>
                </a:solidFill>
                <a:latin typeface="Times New Roman" panose="02020603050405020304" pitchFamily="18" charset="0"/>
              </a:rPr>
              <a:t> за усвоением программы</a:t>
            </a:r>
          </a:p>
        </p:txBody>
      </p:sp>
      <p:sp>
        <p:nvSpPr>
          <p:cNvPr id="8202" name="WordArt 10"/>
          <p:cNvSpPr>
            <a:spLocks noChangeArrowheads="1" noChangeShapeType="1" noTextEdit="1"/>
          </p:cNvSpPr>
          <p:nvPr/>
        </p:nvSpPr>
        <p:spPr bwMode="auto">
          <a:xfrm>
            <a:off x="342900" y="4438650"/>
            <a:ext cx="1143000" cy="2171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2700" kern="10">
                <a:ln w="9525">
                  <a:solidFill>
                    <a:srgbClr val="666699"/>
                  </a:solidFill>
                  <a:round/>
                  <a:headEnd/>
                  <a:tailEnd/>
                </a:ln>
                <a:solidFill>
                  <a:srgbClr val="666699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ИКТ</a:t>
            </a:r>
          </a:p>
        </p:txBody>
      </p:sp>
      <p:sp>
        <p:nvSpPr>
          <p:cNvPr id="8203" name="Rectangle 12"/>
          <p:cNvSpPr>
            <a:spLocks noChangeArrowheads="1"/>
          </p:cNvSpPr>
          <p:nvPr/>
        </p:nvSpPr>
        <p:spPr bwMode="auto">
          <a:xfrm>
            <a:off x="3771900" y="3009902"/>
            <a:ext cx="3086100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500">
                <a:latin typeface="Times New Roman" panose="02020603050405020304" pitchFamily="18" charset="0"/>
              </a:rPr>
              <a:t>Использование ИКТ </a:t>
            </a:r>
          </a:p>
          <a:p>
            <a:pPr algn="ctr" eaLnBrk="1" hangingPunct="1"/>
            <a:r>
              <a:rPr lang="ru-RU" altLang="ru-RU" sz="1500" b="1" u="sng">
                <a:solidFill>
                  <a:srgbClr val="FF3300"/>
                </a:solidFill>
                <a:latin typeface="Times New Roman" panose="02020603050405020304" pitchFamily="18" charset="0"/>
              </a:rPr>
              <a:t>не предусматривает</a:t>
            </a:r>
            <a:r>
              <a:rPr lang="ru-RU" altLang="ru-RU" sz="1500">
                <a:latin typeface="Times New Roman" panose="02020603050405020304" pitchFamily="18" charset="0"/>
              </a:rPr>
              <a:t> </a:t>
            </a:r>
          </a:p>
          <a:p>
            <a:pPr algn="ctr" eaLnBrk="1" hangingPunct="1"/>
            <a:r>
              <a:rPr lang="ru-RU" altLang="ru-RU" sz="1500">
                <a:latin typeface="Times New Roman" panose="02020603050405020304" pitchFamily="18" charset="0"/>
              </a:rPr>
              <a:t>обучение детей основам информатики и вычислительной техники</a:t>
            </a:r>
          </a:p>
        </p:txBody>
      </p:sp>
      <p:sp>
        <p:nvSpPr>
          <p:cNvPr id="8204" name="AutoShape 13"/>
          <p:cNvSpPr>
            <a:spLocks noChangeArrowheads="1"/>
          </p:cNvSpPr>
          <p:nvPr/>
        </p:nvSpPr>
        <p:spPr bwMode="auto">
          <a:xfrm>
            <a:off x="2571750" y="3238500"/>
            <a:ext cx="1314450" cy="342900"/>
          </a:xfrm>
          <a:prstGeom prst="rightArrow">
            <a:avLst>
              <a:gd name="adj1" fmla="val 50000"/>
              <a:gd name="adj2" fmla="val 95833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 sz="796"/>
          </a:p>
        </p:txBody>
      </p:sp>
      <p:sp>
        <p:nvSpPr>
          <p:cNvPr id="8205" name="AutoShape 15"/>
          <p:cNvSpPr>
            <a:spLocks noChangeArrowheads="1"/>
          </p:cNvSpPr>
          <p:nvPr/>
        </p:nvSpPr>
        <p:spPr bwMode="auto">
          <a:xfrm>
            <a:off x="4400550" y="5867400"/>
            <a:ext cx="2171700" cy="685800"/>
          </a:xfrm>
          <a:prstGeom prst="flowChartAlternateProcess">
            <a:avLst/>
          </a:prstGeom>
          <a:solidFill>
            <a:srgbClr val="FFFFCC"/>
          </a:solidFill>
          <a:ln w="28575">
            <a:solidFill>
              <a:srgbClr val="FF99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800" b="1">
                <a:solidFill>
                  <a:srgbClr val="FF3300"/>
                </a:solidFill>
                <a:latin typeface="Times New Roman" panose="02020603050405020304" pitchFamily="18" charset="0"/>
              </a:rPr>
              <a:t>Дидактические </a:t>
            </a:r>
          </a:p>
          <a:p>
            <a:pPr algn="ctr" eaLnBrk="1" hangingPunct="1"/>
            <a:r>
              <a:rPr lang="ru-RU" altLang="ru-RU" sz="1800" b="1">
                <a:solidFill>
                  <a:srgbClr val="FF3300"/>
                </a:solidFill>
                <a:latin typeface="Times New Roman" panose="02020603050405020304" pitchFamily="18" charset="0"/>
              </a:rPr>
              <a:t>компьютерные игры</a:t>
            </a:r>
          </a:p>
        </p:txBody>
      </p:sp>
      <p:sp>
        <p:nvSpPr>
          <p:cNvPr id="8206" name="AutoShape 16"/>
          <p:cNvSpPr>
            <a:spLocks noChangeArrowheads="1"/>
          </p:cNvSpPr>
          <p:nvPr/>
        </p:nvSpPr>
        <p:spPr bwMode="auto">
          <a:xfrm>
            <a:off x="4400550" y="4267200"/>
            <a:ext cx="2000250" cy="742950"/>
          </a:xfrm>
          <a:prstGeom prst="flowChartAlternateProcess">
            <a:avLst/>
          </a:prstGeom>
          <a:solidFill>
            <a:srgbClr val="FFFFCC"/>
          </a:solidFill>
          <a:ln w="28575">
            <a:solidFill>
              <a:srgbClr val="FF99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800" b="1">
                <a:solidFill>
                  <a:srgbClr val="FF3300"/>
                </a:solidFill>
                <a:latin typeface="Times New Roman" panose="02020603050405020304" pitchFamily="18" charset="0"/>
              </a:rPr>
              <a:t>Развивающие </a:t>
            </a:r>
          </a:p>
          <a:p>
            <a:pPr algn="ctr" eaLnBrk="1" hangingPunct="1"/>
            <a:r>
              <a:rPr lang="ru-RU" altLang="ru-RU" sz="1800" b="1">
                <a:solidFill>
                  <a:srgbClr val="FF3300"/>
                </a:solidFill>
                <a:latin typeface="Times New Roman" panose="02020603050405020304" pitchFamily="18" charset="0"/>
              </a:rPr>
              <a:t>компьютерные</a:t>
            </a:r>
          </a:p>
          <a:p>
            <a:pPr algn="ctr" eaLnBrk="1" hangingPunct="1"/>
            <a:r>
              <a:rPr lang="ru-RU" altLang="ru-RU" sz="1800" b="1">
                <a:solidFill>
                  <a:srgbClr val="FF3300"/>
                </a:solidFill>
                <a:latin typeface="Times New Roman" panose="02020603050405020304" pitchFamily="18" charset="0"/>
              </a:rPr>
              <a:t> игры </a:t>
            </a:r>
          </a:p>
        </p:txBody>
      </p:sp>
      <p:sp>
        <p:nvSpPr>
          <p:cNvPr id="8207" name="AutoShape 17"/>
          <p:cNvSpPr>
            <a:spLocks noChangeArrowheads="1"/>
          </p:cNvSpPr>
          <p:nvPr/>
        </p:nvSpPr>
        <p:spPr bwMode="auto">
          <a:xfrm>
            <a:off x="4343400" y="5067300"/>
            <a:ext cx="2400300" cy="685800"/>
          </a:xfrm>
          <a:prstGeom prst="flowChartAlternateProcess">
            <a:avLst/>
          </a:prstGeom>
          <a:solidFill>
            <a:srgbClr val="FFFFCC"/>
          </a:solidFill>
          <a:ln w="28575">
            <a:solidFill>
              <a:srgbClr val="FF99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800" b="1">
                <a:solidFill>
                  <a:srgbClr val="FF3300"/>
                </a:solidFill>
                <a:latin typeface="Times New Roman" panose="02020603050405020304" pitchFamily="18" charset="0"/>
              </a:rPr>
              <a:t>Аудиовизуальный ряд,</a:t>
            </a:r>
          </a:p>
          <a:p>
            <a:pPr algn="ctr" eaLnBrk="1" hangingPunct="1"/>
            <a:r>
              <a:rPr lang="ru-RU" altLang="ru-RU" sz="1800" b="1">
                <a:solidFill>
                  <a:srgbClr val="FF3300"/>
                </a:solidFill>
                <a:latin typeface="Times New Roman" panose="02020603050405020304" pitchFamily="18" charset="0"/>
              </a:rPr>
              <a:t> презентации</a:t>
            </a:r>
          </a:p>
        </p:txBody>
      </p:sp>
      <p:sp>
        <p:nvSpPr>
          <p:cNvPr id="8208" name="AutoShape 19"/>
          <p:cNvSpPr>
            <a:spLocks noChangeArrowheads="1"/>
          </p:cNvSpPr>
          <p:nvPr/>
        </p:nvSpPr>
        <p:spPr bwMode="auto">
          <a:xfrm>
            <a:off x="4343400" y="6610350"/>
            <a:ext cx="2228850" cy="742950"/>
          </a:xfrm>
          <a:prstGeom prst="flowChartAlternateProcess">
            <a:avLst/>
          </a:prstGeom>
          <a:solidFill>
            <a:srgbClr val="FFFFCC"/>
          </a:solidFill>
          <a:ln w="28575">
            <a:solidFill>
              <a:srgbClr val="FF99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500" b="1">
                <a:solidFill>
                  <a:srgbClr val="FF3300"/>
                </a:solidFill>
                <a:latin typeface="Times New Roman" panose="02020603050405020304" pitchFamily="18" charset="0"/>
              </a:rPr>
              <a:t>Компьютерные игры</a:t>
            </a:r>
          </a:p>
          <a:p>
            <a:pPr algn="ctr" eaLnBrk="1" hangingPunct="1"/>
            <a:r>
              <a:rPr lang="ru-RU" altLang="ru-RU" sz="1500" b="1">
                <a:solidFill>
                  <a:srgbClr val="FF3300"/>
                </a:solidFill>
                <a:latin typeface="Times New Roman" panose="02020603050405020304" pitchFamily="18" charset="0"/>
              </a:rPr>
              <a:t> для индивидуальной</a:t>
            </a:r>
          </a:p>
          <a:p>
            <a:pPr algn="ctr" eaLnBrk="1" hangingPunct="1"/>
            <a:r>
              <a:rPr lang="ru-RU" altLang="ru-RU" sz="1500" b="1">
                <a:solidFill>
                  <a:srgbClr val="FF3300"/>
                </a:solidFill>
                <a:latin typeface="Times New Roman" panose="02020603050405020304" pitchFamily="18" charset="0"/>
              </a:rPr>
              <a:t> работы с ребенком</a:t>
            </a:r>
          </a:p>
        </p:txBody>
      </p:sp>
    </p:spTree>
    <p:extLst>
      <p:ext uri="{BB962C8B-B14F-4D97-AF65-F5344CB8AC3E}">
        <p14:creationId xmlns:p14="http://schemas.microsoft.com/office/powerpoint/2010/main" val="116840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7"/>
          <p:cNvSpPr txBox="1">
            <a:spLocks noChangeArrowheads="1"/>
          </p:cNvSpPr>
          <p:nvPr/>
        </p:nvSpPr>
        <p:spPr bwMode="auto">
          <a:xfrm>
            <a:off x="428624" y="254000"/>
            <a:ext cx="6086475" cy="1569660"/>
          </a:xfrm>
          <a:prstGeom prst="rect">
            <a:avLst/>
          </a:prstGeom>
          <a:solidFill>
            <a:srgbClr val="FFFF99"/>
          </a:solidFill>
          <a:ln w="28575">
            <a:solidFill>
              <a:srgbClr val="FF33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 dirty="0">
                <a:solidFill>
                  <a:srgbClr val="FF5050"/>
                </a:solidFill>
                <a:latin typeface="Times New Roman" panose="02020603050405020304" pitchFamily="18" charset="0"/>
              </a:rPr>
              <a:t>Электронные образовательные ресурсы (ЭОР)</a:t>
            </a:r>
            <a:r>
              <a:rPr lang="ru-RU" altLang="ru-RU" sz="2400" dirty="0">
                <a:latin typeface="Times New Roman" panose="02020603050405020304" pitchFamily="18" charset="0"/>
              </a:rPr>
              <a:t> - </a:t>
            </a:r>
            <a:r>
              <a:rPr lang="ru-RU" altLang="ru-RU" sz="2400" dirty="0">
                <a:solidFill>
                  <a:schemeClr val="accent2"/>
                </a:solidFill>
                <a:latin typeface="Times New Roman" panose="02020603050405020304" pitchFamily="18" charset="0"/>
              </a:rPr>
              <a:t>учебные материалы,</a:t>
            </a:r>
          </a:p>
          <a:p>
            <a:pPr algn="ctr" eaLnBrk="1" hangingPunct="1"/>
            <a:r>
              <a:rPr lang="ru-RU" altLang="ru-RU" sz="2400" dirty="0">
                <a:solidFill>
                  <a:schemeClr val="accent2"/>
                </a:solidFill>
                <a:latin typeface="Times New Roman" panose="02020603050405020304" pitchFamily="18" charset="0"/>
              </a:rPr>
              <a:t> для воспроизведения которых</a:t>
            </a:r>
            <a:r>
              <a:rPr lang="ru-RU" altLang="ru-RU" sz="2400" dirty="0">
                <a:solidFill>
                  <a:schemeClr val="accent2"/>
                </a:solidFill>
              </a:rPr>
              <a:t> используются электронные устройства</a:t>
            </a:r>
          </a:p>
        </p:txBody>
      </p:sp>
      <p:sp>
        <p:nvSpPr>
          <p:cNvPr id="9219" name="Text Box 9"/>
          <p:cNvSpPr txBox="1">
            <a:spLocks noChangeArrowheads="1"/>
          </p:cNvSpPr>
          <p:nvPr/>
        </p:nvSpPr>
        <p:spPr bwMode="auto">
          <a:xfrm>
            <a:off x="326637" y="2656184"/>
            <a:ext cx="2140330" cy="830997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dirty="0">
                <a:solidFill>
                  <a:schemeClr val="accent2"/>
                </a:solidFill>
                <a:latin typeface="Times New Roman" panose="02020603050405020304" pitchFamily="18" charset="0"/>
              </a:rPr>
              <a:t>Видеофильмы,</a:t>
            </a:r>
          </a:p>
          <a:p>
            <a:pPr algn="ctr" eaLnBrk="1" hangingPunct="1"/>
            <a:r>
              <a:rPr lang="ru-RU" altLang="ru-RU" sz="2400" dirty="0">
                <a:solidFill>
                  <a:schemeClr val="accent2"/>
                </a:solidFill>
                <a:latin typeface="Times New Roman" panose="02020603050405020304" pitchFamily="18" charset="0"/>
              </a:rPr>
              <a:t>звукозаписи</a:t>
            </a:r>
          </a:p>
        </p:txBody>
      </p:sp>
      <p:sp>
        <p:nvSpPr>
          <p:cNvPr id="9220" name="Text Box 10"/>
          <p:cNvSpPr txBox="1">
            <a:spLocks noChangeArrowheads="1"/>
          </p:cNvSpPr>
          <p:nvPr/>
        </p:nvSpPr>
        <p:spPr bwMode="auto">
          <a:xfrm>
            <a:off x="326637" y="4295258"/>
            <a:ext cx="2140330" cy="738664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100">
                <a:solidFill>
                  <a:schemeClr val="accent2"/>
                </a:solidFill>
              </a:rPr>
              <a:t>DVD</a:t>
            </a:r>
            <a:r>
              <a:rPr lang="ru-RU" altLang="ru-RU" sz="2100">
                <a:solidFill>
                  <a:schemeClr val="accent2"/>
                </a:solidFill>
              </a:rPr>
              <a:t>-плэер,</a:t>
            </a:r>
          </a:p>
          <a:p>
            <a:pPr eaLnBrk="1" hangingPunct="1"/>
            <a:r>
              <a:rPr lang="ru-RU" altLang="ru-RU" sz="2100">
                <a:solidFill>
                  <a:schemeClr val="accent2"/>
                </a:solidFill>
              </a:rPr>
              <a:t>магнитофон</a:t>
            </a:r>
          </a:p>
        </p:txBody>
      </p:sp>
      <p:pic>
        <p:nvPicPr>
          <p:cNvPr id="9221" name="Picture 15" descr="4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2633622"/>
            <a:ext cx="24003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Text Box 16"/>
          <p:cNvSpPr txBox="1">
            <a:spLocks noChangeArrowheads="1"/>
          </p:cNvSpPr>
          <p:nvPr/>
        </p:nvSpPr>
        <p:spPr bwMode="auto">
          <a:xfrm>
            <a:off x="4286250" y="6838950"/>
            <a:ext cx="2057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solidFill>
                  <a:schemeClr val="accent2"/>
                </a:solidFill>
              </a:rPr>
              <a:t>Компьютер</a:t>
            </a:r>
            <a:r>
              <a:rPr lang="ru-RU" altLang="ru-RU" sz="2400" b="1"/>
              <a:t> </a:t>
            </a:r>
          </a:p>
        </p:txBody>
      </p:sp>
      <p:pic>
        <p:nvPicPr>
          <p:cNvPr id="9223" name="Picture 18" descr="070826_geek_mp3_player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4526" y="3452623"/>
            <a:ext cx="885825" cy="878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4" name="AutoShape 19"/>
          <p:cNvSpPr>
            <a:spLocks noChangeArrowheads="1"/>
          </p:cNvSpPr>
          <p:nvPr/>
        </p:nvSpPr>
        <p:spPr bwMode="auto">
          <a:xfrm>
            <a:off x="3057525" y="3662322"/>
            <a:ext cx="971550" cy="342900"/>
          </a:xfrm>
          <a:prstGeom prst="rightArrow">
            <a:avLst>
              <a:gd name="adj1" fmla="val 50000"/>
              <a:gd name="adj2" fmla="val 70833"/>
            </a:avLst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 sz="796"/>
          </a:p>
        </p:txBody>
      </p:sp>
    </p:spTree>
    <p:extLst>
      <p:ext uri="{BB962C8B-B14F-4D97-AF65-F5344CB8AC3E}">
        <p14:creationId xmlns:p14="http://schemas.microsoft.com/office/powerpoint/2010/main" val="32896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0" descr="images[3]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267" y="325735"/>
            <a:ext cx="5761467" cy="6208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2343151" y="3503741"/>
            <a:ext cx="2628900" cy="830997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 dirty="0">
                <a:solidFill>
                  <a:srgbClr val="FF3300"/>
                </a:solidFill>
              </a:rPr>
              <a:t>Использование ИКТ в ДОУ</a:t>
            </a:r>
          </a:p>
        </p:txBody>
      </p:sp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114300" y="3167956"/>
            <a:ext cx="2286000" cy="1384995"/>
          </a:xfrm>
          <a:prstGeom prst="rect">
            <a:avLst/>
          </a:prstGeom>
          <a:solidFill>
            <a:srgbClr val="FFFFCC"/>
          </a:solidFill>
          <a:ln w="2857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100" b="1">
                <a:solidFill>
                  <a:srgbClr val="008000"/>
                </a:solidFill>
              </a:rPr>
              <a:t>ИКТ как </a:t>
            </a:r>
            <a:r>
              <a:rPr lang="ru-RU" altLang="ru-RU" sz="2100" b="1">
                <a:solidFill>
                  <a:srgbClr val="FF5050"/>
                </a:solidFill>
              </a:rPr>
              <a:t>средство сопровождения</a:t>
            </a:r>
            <a:r>
              <a:rPr lang="ru-RU" altLang="ru-RU" sz="2100" b="1">
                <a:solidFill>
                  <a:srgbClr val="008000"/>
                </a:solidFill>
              </a:rPr>
              <a:t>  программы</a:t>
            </a:r>
          </a:p>
        </p:txBody>
      </p:sp>
      <p:sp>
        <p:nvSpPr>
          <p:cNvPr id="13317" name="Text Box 6"/>
          <p:cNvSpPr txBox="1">
            <a:spLocks noChangeArrowheads="1"/>
          </p:cNvSpPr>
          <p:nvPr/>
        </p:nvSpPr>
        <p:spPr bwMode="auto">
          <a:xfrm>
            <a:off x="2400300" y="457200"/>
            <a:ext cx="2171700" cy="923330"/>
          </a:xfrm>
          <a:prstGeom prst="rect">
            <a:avLst/>
          </a:prstGeom>
          <a:solidFill>
            <a:srgbClr val="FFFFCC"/>
          </a:solidFill>
          <a:ln w="2857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1800" b="1">
                <a:solidFill>
                  <a:srgbClr val="008000"/>
                </a:solidFill>
              </a:rPr>
              <a:t>ИКТ как средство </a:t>
            </a:r>
            <a:r>
              <a:rPr lang="ru-RU" altLang="ru-RU" sz="1800" b="1">
                <a:solidFill>
                  <a:srgbClr val="FF5050"/>
                </a:solidFill>
              </a:rPr>
              <a:t>интерактивного</a:t>
            </a:r>
            <a:r>
              <a:rPr lang="ru-RU" altLang="ru-RU" sz="1800" b="1">
                <a:solidFill>
                  <a:srgbClr val="008000"/>
                </a:solidFill>
              </a:rPr>
              <a:t> обучения</a:t>
            </a:r>
          </a:p>
        </p:txBody>
      </p:sp>
      <p:sp>
        <p:nvSpPr>
          <p:cNvPr id="13318" name="Text Box 7"/>
          <p:cNvSpPr txBox="1">
            <a:spLocks noChangeArrowheads="1"/>
          </p:cNvSpPr>
          <p:nvPr/>
        </p:nvSpPr>
        <p:spPr bwMode="auto">
          <a:xfrm>
            <a:off x="4914901" y="3006373"/>
            <a:ext cx="1828800" cy="1708160"/>
          </a:xfrm>
          <a:prstGeom prst="rect">
            <a:avLst/>
          </a:prstGeom>
          <a:solidFill>
            <a:srgbClr val="FFFFCC"/>
          </a:solidFill>
          <a:ln w="2857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100" b="1">
                <a:solidFill>
                  <a:srgbClr val="008000"/>
                </a:solidFill>
              </a:rPr>
              <a:t>Разработка </a:t>
            </a:r>
            <a:r>
              <a:rPr lang="ru-RU" altLang="ru-RU" sz="2100" b="1">
                <a:solidFill>
                  <a:srgbClr val="FF5050"/>
                </a:solidFill>
              </a:rPr>
              <a:t>технологий</a:t>
            </a:r>
            <a:r>
              <a:rPr lang="ru-RU" altLang="ru-RU" sz="2100" b="1">
                <a:solidFill>
                  <a:srgbClr val="008000"/>
                </a:solidFill>
              </a:rPr>
              <a:t> с включением ИКТ</a:t>
            </a:r>
          </a:p>
        </p:txBody>
      </p:sp>
      <p:sp>
        <p:nvSpPr>
          <p:cNvPr id="13319" name="Text Box 8"/>
          <p:cNvSpPr txBox="1">
            <a:spLocks noChangeArrowheads="1"/>
          </p:cNvSpPr>
          <p:nvPr/>
        </p:nvSpPr>
        <p:spPr bwMode="auto">
          <a:xfrm>
            <a:off x="228600" y="6438900"/>
            <a:ext cx="2057400" cy="738664"/>
          </a:xfrm>
          <a:prstGeom prst="rect">
            <a:avLst/>
          </a:prstGeom>
          <a:solidFill>
            <a:srgbClr val="FFFFCC"/>
          </a:solidFill>
          <a:ln w="2857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100" b="1">
                <a:solidFill>
                  <a:srgbClr val="008000"/>
                </a:solidFill>
              </a:rPr>
              <a:t>ИКТ как средство </a:t>
            </a:r>
            <a:r>
              <a:rPr lang="ru-RU" altLang="ru-RU" sz="2100" b="1">
                <a:solidFill>
                  <a:srgbClr val="FF5050"/>
                </a:solidFill>
              </a:rPr>
              <a:t>АСУ</a:t>
            </a:r>
            <a:r>
              <a:rPr lang="ru-RU" altLang="ru-RU" sz="796">
                <a:solidFill>
                  <a:srgbClr val="FF5050"/>
                </a:solidFill>
              </a:rPr>
              <a:t> </a:t>
            </a:r>
          </a:p>
        </p:txBody>
      </p:sp>
      <p:sp>
        <p:nvSpPr>
          <p:cNvPr id="13320" name="Text Box 9"/>
          <p:cNvSpPr txBox="1">
            <a:spLocks noChangeArrowheads="1"/>
          </p:cNvSpPr>
          <p:nvPr/>
        </p:nvSpPr>
        <p:spPr bwMode="auto">
          <a:xfrm>
            <a:off x="4572000" y="6496050"/>
            <a:ext cx="2286000" cy="923330"/>
          </a:xfrm>
          <a:prstGeom prst="rect">
            <a:avLst/>
          </a:prstGeom>
          <a:solidFill>
            <a:srgbClr val="FFFFCC"/>
          </a:solidFill>
          <a:ln w="2857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800" b="1">
                <a:solidFill>
                  <a:srgbClr val="008000"/>
                </a:solidFill>
              </a:rPr>
              <a:t>ИКТ как средство</a:t>
            </a:r>
          </a:p>
          <a:p>
            <a:pPr algn="ctr" eaLnBrk="1" hangingPunct="1"/>
            <a:r>
              <a:rPr lang="ru-RU" altLang="ru-RU" sz="1800" b="1">
                <a:solidFill>
                  <a:srgbClr val="008000"/>
                </a:solidFill>
              </a:rPr>
              <a:t> </a:t>
            </a:r>
            <a:r>
              <a:rPr lang="ru-RU" altLang="ru-RU" sz="1800" b="1">
                <a:solidFill>
                  <a:srgbClr val="FF5050"/>
                </a:solidFill>
              </a:rPr>
              <a:t>взаимодействия с социумом</a:t>
            </a:r>
            <a:r>
              <a:rPr lang="ru-RU" altLang="ru-RU" sz="796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7466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Заголовок 1"/>
          <p:cNvSpPr>
            <a:spLocks noGrp="1"/>
          </p:cNvSpPr>
          <p:nvPr>
            <p:ph type="title"/>
          </p:nvPr>
        </p:nvSpPr>
        <p:spPr bwMode="auto">
          <a:xfrm>
            <a:off x="0" y="789383"/>
            <a:ext cx="7046685" cy="69175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1" hangingPunct="1"/>
            <a:r>
              <a:rPr lang="ru-RU" sz="3200" dirty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3200" dirty="0">
                <a:ln w="18415" cmpd="sng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Первоначальный уровень </a:t>
            </a:r>
            <a:r>
              <a:rPr lang="ru-RU" sz="3200" dirty="0" err="1">
                <a:ln w="18415" cmpd="sng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сформированности</a:t>
            </a:r>
            <a:r>
              <a:rPr lang="ru-RU" sz="3200" dirty="0">
                <a:ln w="18415" cmpd="sng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познавательной </a:t>
            </a:r>
            <a:r>
              <a:rPr lang="ru-RU" sz="3200" dirty="0" err="1">
                <a:ln w="18415" cmpd="sng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активностивности</a:t>
            </a:r>
            <a:r>
              <a:rPr lang="ru-RU" sz="3200" dirty="0">
                <a:ln w="18415" cmpd="sng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200" dirty="0" err="1">
                <a:ln w="18415" cmpd="sng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сташем</a:t>
            </a:r>
            <a:r>
              <a:rPr lang="ru-RU" sz="3200" dirty="0">
                <a:ln w="18415" cmpd="sng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дошкольном возрасте:</a:t>
            </a:r>
          </a:p>
        </p:txBody>
      </p:sp>
      <p:graphicFrame>
        <p:nvGraphicFramePr>
          <p:cNvPr id="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0601689"/>
              </p:ext>
            </p:extLst>
          </p:nvPr>
        </p:nvGraphicFramePr>
        <p:xfrm>
          <a:off x="145256" y="2381845"/>
          <a:ext cx="3701030" cy="2567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5019265"/>
              </p:ext>
            </p:extLst>
          </p:nvPr>
        </p:nvGraphicFramePr>
        <p:xfrm>
          <a:off x="3570514" y="2414588"/>
          <a:ext cx="3287486" cy="2534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071967"/>
              </p:ext>
            </p:extLst>
          </p:nvPr>
        </p:nvGraphicFramePr>
        <p:xfrm>
          <a:off x="1886857" y="5270898"/>
          <a:ext cx="3875314" cy="3437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5317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Использование ИКТ.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181" indent="-457181">
              <a:lnSpc>
                <a:spcPct val="90000"/>
              </a:lnSpc>
              <a:buFontTx/>
              <a:buAutoNum type="arabicPeriod"/>
            </a:pPr>
            <a:r>
              <a:rPr lang="ru-RU" altLang="ru-RU" dirty="0" smtClean="0"/>
              <a:t>Проектные технологии</a:t>
            </a:r>
          </a:p>
          <a:p>
            <a:pPr marL="457181" indent="-457181">
              <a:lnSpc>
                <a:spcPct val="90000"/>
              </a:lnSpc>
              <a:buFontTx/>
              <a:buAutoNum type="arabicPeriod"/>
            </a:pPr>
            <a:r>
              <a:rPr lang="ru-RU" altLang="ru-RU" dirty="0" smtClean="0"/>
              <a:t> Привлечение ресурса Интернет непосредственно на уроке;</a:t>
            </a:r>
          </a:p>
          <a:p>
            <a:pPr marL="457181" indent="-457181">
              <a:lnSpc>
                <a:spcPct val="90000"/>
              </a:lnSpc>
              <a:buFontTx/>
              <a:buAutoNum type="arabicPeriod"/>
            </a:pPr>
            <a:r>
              <a:rPr lang="ru-RU" altLang="ru-RU" dirty="0" smtClean="0"/>
              <a:t> Привлечение ресурсов Интернет при подготовке к урокам, мероприятиям;</a:t>
            </a:r>
          </a:p>
          <a:p>
            <a:pPr marL="457181" indent="-457181">
              <a:lnSpc>
                <a:spcPct val="90000"/>
              </a:lnSpc>
              <a:buFontTx/>
              <a:buAutoNum type="arabicPeriod"/>
            </a:pPr>
            <a:r>
              <a:rPr lang="ru-RU" altLang="ru-RU" dirty="0" smtClean="0"/>
              <a:t>Действующий сайт ДОУ;</a:t>
            </a:r>
          </a:p>
          <a:p>
            <a:pPr marL="457181" indent="-457181">
              <a:lnSpc>
                <a:spcPct val="90000"/>
              </a:lnSpc>
              <a:buFontTx/>
              <a:buAutoNum type="arabicPeriod"/>
            </a:pPr>
            <a:r>
              <a:rPr lang="ru-RU" altLang="ru-RU" dirty="0" smtClean="0"/>
              <a:t>Работа в Интернет-сообществах.</a:t>
            </a:r>
          </a:p>
          <a:p>
            <a:pPr marL="457181" indent="-457181">
              <a:lnSpc>
                <a:spcPct val="90000"/>
              </a:lnSpc>
              <a:buNone/>
            </a:pPr>
            <a:endParaRPr lang="ru-RU" altLang="ru-RU" dirty="0" smtClean="0"/>
          </a:p>
        </p:txBody>
      </p:sp>
      <p:pic>
        <p:nvPicPr>
          <p:cNvPr id="6861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027" y="8142232"/>
            <a:ext cx="1646634" cy="109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79537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858000" cy="1651000"/>
          </a:xfrm>
        </p:spPr>
        <p:txBody>
          <a:bodyPr>
            <a:normAutofit/>
          </a:bodyPr>
          <a:lstStyle/>
          <a:p>
            <a:r>
              <a:rPr lang="ru-RU" altLang="ru-RU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Внедрение в учебно-воспитательный процесс интерактивных технологий.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567543"/>
            <a:ext cx="6172200" cy="7281361"/>
          </a:xfrm>
        </p:spPr>
        <p:txBody>
          <a:bodyPr>
            <a:normAutofit/>
          </a:bodyPr>
          <a:lstStyle/>
          <a:p>
            <a:pPr algn="ctr"/>
            <a:r>
              <a:rPr lang="ru-RU" altLang="ru-RU" sz="40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Что дает применение интерактивных бесед?</a:t>
            </a:r>
          </a:p>
        </p:txBody>
      </p:sp>
      <p:sp>
        <p:nvSpPr>
          <p:cNvPr id="95236" name="AutoShape 4"/>
          <p:cNvSpPr>
            <a:spLocks noChangeArrowheads="1"/>
          </p:cNvSpPr>
          <p:nvPr/>
        </p:nvSpPr>
        <p:spPr bwMode="gray">
          <a:xfrm>
            <a:off x="604782" y="3163094"/>
            <a:ext cx="5910318" cy="1002506"/>
          </a:xfrm>
          <a:prstGeom prst="roundRect">
            <a:avLst>
              <a:gd name="adj" fmla="val 49106"/>
            </a:avLst>
          </a:prstGeom>
          <a:solidFill>
            <a:srgbClr val="CC99FF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Интенсификация мероприятия (беседы)</a:t>
            </a:r>
          </a:p>
        </p:txBody>
      </p:sp>
      <p:sp>
        <p:nvSpPr>
          <p:cNvPr id="95237" name="AutoShape 5"/>
          <p:cNvSpPr>
            <a:spLocks noChangeArrowheads="1"/>
          </p:cNvSpPr>
          <p:nvPr/>
        </p:nvSpPr>
        <p:spPr bwMode="gray">
          <a:xfrm>
            <a:off x="604782" y="4416822"/>
            <a:ext cx="5910318" cy="932656"/>
          </a:xfrm>
          <a:prstGeom prst="roundRect">
            <a:avLst>
              <a:gd name="adj" fmla="val 49106"/>
            </a:avLst>
          </a:prstGeom>
          <a:solidFill>
            <a:srgbClr val="00CCFF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2. Повышение интереса и мотивации</a:t>
            </a:r>
          </a:p>
        </p:txBody>
      </p:sp>
      <p:sp>
        <p:nvSpPr>
          <p:cNvPr id="95238" name="AutoShape 6"/>
          <p:cNvSpPr>
            <a:spLocks noChangeArrowheads="1"/>
          </p:cNvSpPr>
          <p:nvPr/>
        </p:nvSpPr>
        <p:spPr bwMode="gray">
          <a:xfrm>
            <a:off x="604782" y="5600700"/>
            <a:ext cx="5910318" cy="1085283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3. Индивидуализация воспитания </a:t>
            </a:r>
          </a:p>
        </p:txBody>
      </p:sp>
      <p:sp>
        <p:nvSpPr>
          <p:cNvPr id="95239" name="AutoShape 7"/>
          <p:cNvSpPr>
            <a:spLocks noChangeArrowheads="1"/>
          </p:cNvSpPr>
          <p:nvPr/>
        </p:nvSpPr>
        <p:spPr bwMode="gray">
          <a:xfrm>
            <a:off x="604782" y="6937205"/>
            <a:ext cx="5910318" cy="937022"/>
          </a:xfrm>
          <a:prstGeom prst="roundRect">
            <a:avLst>
              <a:gd name="adj" fmla="val 49106"/>
            </a:avLst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4. Эффективность подачи материала</a:t>
            </a:r>
          </a:p>
        </p:txBody>
      </p:sp>
      <p:sp>
        <p:nvSpPr>
          <p:cNvPr id="95240" name="AutoShape 8"/>
          <p:cNvSpPr>
            <a:spLocks noChangeArrowheads="1"/>
          </p:cNvSpPr>
          <p:nvPr/>
        </p:nvSpPr>
        <p:spPr bwMode="gray">
          <a:xfrm>
            <a:off x="604782" y="8018664"/>
            <a:ext cx="5910318" cy="936649"/>
          </a:xfrm>
          <a:prstGeom prst="roundRect">
            <a:avLst>
              <a:gd name="adj" fmla="val 49106"/>
            </a:avLst>
          </a:prstGeom>
          <a:solidFill>
            <a:srgbClr val="FF00FF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5. Неограниченные ресурсы</a:t>
            </a:r>
          </a:p>
        </p:txBody>
      </p:sp>
    </p:spTree>
    <p:extLst>
      <p:ext uri="{BB962C8B-B14F-4D97-AF65-F5344CB8AC3E}">
        <p14:creationId xmlns:p14="http://schemas.microsoft.com/office/powerpoint/2010/main" val="311579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/>
              <a:t>Обостряется восприятие</a:t>
            </a:r>
          </a:p>
        </p:txBody>
      </p:sp>
      <p:sp>
        <p:nvSpPr>
          <p:cNvPr id="97283" name="Freeform 3"/>
          <p:cNvSpPr>
            <a:spLocks noEditPoints="1"/>
          </p:cNvSpPr>
          <p:nvPr/>
        </p:nvSpPr>
        <p:spPr bwMode="gray">
          <a:xfrm rot="-1358056">
            <a:off x="808435" y="4113610"/>
            <a:ext cx="5139928" cy="2102644"/>
          </a:xfrm>
          <a:custGeom>
            <a:avLst/>
            <a:gdLst>
              <a:gd name="T0" fmla="*/ 1692 w 4040"/>
              <a:gd name="T1" fmla="*/ 12 h 1888"/>
              <a:gd name="T2" fmla="*/ 1234 w 4040"/>
              <a:gd name="T3" fmla="*/ 74 h 1888"/>
              <a:gd name="T4" fmla="*/ 828 w 4040"/>
              <a:gd name="T5" fmla="*/ 182 h 1888"/>
              <a:gd name="T6" fmla="*/ 486 w 4040"/>
              <a:gd name="T7" fmla="*/ 330 h 1888"/>
              <a:gd name="T8" fmla="*/ 226 w 4040"/>
              <a:gd name="T9" fmla="*/ 510 h 1888"/>
              <a:gd name="T10" fmla="*/ 58 w 4040"/>
              <a:gd name="T11" fmla="*/ 718 h 1888"/>
              <a:gd name="T12" fmla="*/ 0 w 4040"/>
              <a:gd name="T13" fmla="*/ 944 h 1888"/>
              <a:gd name="T14" fmla="*/ 58 w 4040"/>
              <a:gd name="T15" fmla="*/ 1170 h 1888"/>
              <a:gd name="T16" fmla="*/ 226 w 4040"/>
              <a:gd name="T17" fmla="*/ 1378 h 1888"/>
              <a:gd name="T18" fmla="*/ 486 w 4040"/>
              <a:gd name="T19" fmla="*/ 1558 h 1888"/>
              <a:gd name="T20" fmla="*/ 828 w 4040"/>
              <a:gd name="T21" fmla="*/ 1706 h 1888"/>
              <a:gd name="T22" fmla="*/ 1234 w 4040"/>
              <a:gd name="T23" fmla="*/ 1814 h 1888"/>
              <a:gd name="T24" fmla="*/ 1692 w 4040"/>
              <a:gd name="T25" fmla="*/ 1876 h 1888"/>
              <a:gd name="T26" fmla="*/ 2186 w 4040"/>
              <a:gd name="T27" fmla="*/ 1884 h 1888"/>
              <a:gd name="T28" fmla="*/ 2658 w 4040"/>
              <a:gd name="T29" fmla="*/ 1840 h 1888"/>
              <a:gd name="T30" fmla="*/ 3084 w 4040"/>
              <a:gd name="T31" fmla="*/ 1746 h 1888"/>
              <a:gd name="T32" fmla="*/ 3448 w 4040"/>
              <a:gd name="T33" fmla="*/ 1612 h 1888"/>
              <a:gd name="T34" fmla="*/ 3738 w 4040"/>
              <a:gd name="T35" fmla="*/ 1442 h 1888"/>
              <a:gd name="T36" fmla="*/ 3938 w 4040"/>
              <a:gd name="T37" fmla="*/ 1242 h 1888"/>
              <a:gd name="T38" fmla="*/ 4034 w 4040"/>
              <a:gd name="T39" fmla="*/ 1022 h 1888"/>
              <a:gd name="T40" fmla="*/ 4014 w 4040"/>
              <a:gd name="T41" fmla="*/ 790 h 1888"/>
              <a:gd name="T42" fmla="*/ 3882 w 4040"/>
              <a:gd name="T43" fmla="*/ 576 h 1888"/>
              <a:gd name="T44" fmla="*/ 3650 w 4040"/>
              <a:gd name="T45" fmla="*/ 386 h 1888"/>
              <a:gd name="T46" fmla="*/ 3334 w 4040"/>
              <a:gd name="T47" fmla="*/ 228 h 1888"/>
              <a:gd name="T48" fmla="*/ 2948 w 4040"/>
              <a:gd name="T49" fmla="*/ 106 h 1888"/>
              <a:gd name="T50" fmla="*/ 2506 w 4040"/>
              <a:gd name="T51" fmla="*/ 28 h 1888"/>
              <a:gd name="T52" fmla="*/ 2020 w 4040"/>
              <a:gd name="T53" fmla="*/ 0 h 1888"/>
              <a:gd name="T54" fmla="*/ 1606 w 4040"/>
              <a:gd name="T55" fmla="*/ 1736 h 1888"/>
              <a:gd name="T56" fmla="*/ 1164 w 4040"/>
              <a:gd name="T57" fmla="*/ 1678 h 1888"/>
              <a:gd name="T58" fmla="*/ 776 w 4040"/>
              <a:gd name="T59" fmla="*/ 1576 h 1888"/>
              <a:gd name="T60" fmla="*/ 458 w 4040"/>
              <a:gd name="T61" fmla="*/ 1436 h 1888"/>
              <a:gd name="T62" fmla="*/ 224 w 4040"/>
              <a:gd name="T63" fmla="*/ 1266 h 1888"/>
              <a:gd name="T64" fmla="*/ 88 w 4040"/>
              <a:gd name="T65" fmla="*/ 1074 h 1888"/>
              <a:gd name="T66" fmla="*/ 68 w 4040"/>
              <a:gd name="T67" fmla="*/ 864 h 1888"/>
              <a:gd name="T68" fmla="*/ 166 w 4040"/>
              <a:gd name="T69" fmla="*/ 664 h 1888"/>
              <a:gd name="T70" fmla="*/ 370 w 4040"/>
              <a:gd name="T71" fmla="*/ 486 h 1888"/>
              <a:gd name="T72" fmla="*/ 662 w 4040"/>
              <a:gd name="T73" fmla="*/ 336 h 1888"/>
              <a:gd name="T74" fmla="*/ 1028 w 4040"/>
              <a:gd name="T75" fmla="*/ 222 h 1888"/>
              <a:gd name="T76" fmla="*/ 1454 w 4040"/>
              <a:gd name="T77" fmla="*/ 148 h 1888"/>
              <a:gd name="T78" fmla="*/ 1922 w 4040"/>
              <a:gd name="T79" fmla="*/ 120 h 1888"/>
              <a:gd name="T80" fmla="*/ 2392 w 4040"/>
              <a:gd name="T81" fmla="*/ 148 h 1888"/>
              <a:gd name="T82" fmla="*/ 2818 w 4040"/>
              <a:gd name="T83" fmla="*/ 222 h 1888"/>
              <a:gd name="T84" fmla="*/ 3184 w 4040"/>
              <a:gd name="T85" fmla="*/ 336 h 1888"/>
              <a:gd name="T86" fmla="*/ 3476 w 4040"/>
              <a:gd name="T87" fmla="*/ 486 h 1888"/>
              <a:gd name="T88" fmla="*/ 3680 w 4040"/>
              <a:gd name="T89" fmla="*/ 664 h 1888"/>
              <a:gd name="T90" fmla="*/ 3778 w 4040"/>
              <a:gd name="T91" fmla="*/ 864 h 1888"/>
              <a:gd name="T92" fmla="*/ 3758 w 4040"/>
              <a:gd name="T93" fmla="*/ 1074 h 1888"/>
              <a:gd name="T94" fmla="*/ 3622 w 4040"/>
              <a:gd name="T95" fmla="*/ 1266 h 1888"/>
              <a:gd name="T96" fmla="*/ 3388 w 4040"/>
              <a:gd name="T97" fmla="*/ 1436 h 1888"/>
              <a:gd name="T98" fmla="*/ 3070 w 4040"/>
              <a:gd name="T99" fmla="*/ 1576 h 1888"/>
              <a:gd name="T100" fmla="*/ 2682 w 4040"/>
              <a:gd name="T101" fmla="*/ 1678 h 1888"/>
              <a:gd name="T102" fmla="*/ 2240 w 4040"/>
              <a:gd name="T103" fmla="*/ 1736 h 18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040" h="1888">
                <a:moveTo>
                  <a:pt x="2020" y="0"/>
                </a:moveTo>
                <a:lnTo>
                  <a:pt x="1854" y="4"/>
                </a:lnTo>
                <a:lnTo>
                  <a:pt x="1692" y="12"/>
                </a:lnTo>
                <a:lnTo>
                  <a:pt x="1534" y="28"/>
                </a:lnTo>
                <a:lnTo>
                  <a:pt x="1382" y="48"/>
                </a:lnTo>
                <a:lnTo>
                  <a:pt x="1234" y="74"/>
                </a:lnTo>
                <a:lnTo>
                  <a:pt x="1092" y="106"/>
                </a:lnTo>
                <a:lnTo>
                  <a:pt x="956" y="142"/>
                </a:lnTo>
                <a:lnTo>
                  <a:pt x="828" y="182"/>
                </a:lnTo>
                <a:lnTo>
                  <a:pt x="706" y="228"/>
                </a:lnTo>
                <a:lnTo>
                  <a:pt x="592" y="276"/>
                </a:lnTo>
                <a:lnTo>
                  <a:pt x="486" y="330"/>
                </a:lnTo>
                <a:lnTo>
                  <a:pt x="390" y="386"/>
                </a:lnTo>
                <a:lnTo>
                  <a:pt x="302" y="446"/>
                </a:lnTo>
                <a:lnTo>
                  <a:pt x="226" y="510"/>
                </a:lnTo>
                <a:lnTo>
                  <a:pt x="158" y="576"/>
                </a:lnTo>
                <a:lnTo>
                  <a:pt x="102" y="646"/>
                </a:lnTo>
                <a:lnTo>
                  <a:pt x="58" y="718"/>
                </a:lnTo>
                <a:lnTo>
                  <a:pt x="26" y="790"/>
                </a:lnTo>
                <a:lnTo>
                  <a:pt x="6" y="866"/>
                </a:lnTo>
                <a:lnTo>
                  <a:pt x="0" y="944"/>
                </a:lnTo>
                <a:lnTo>
                  <a:pt x="6" y="1022"/>
                </a:lnTo>
                <a:lnTo>
                  <a:pt x="26" y="1098"/>
                </a:lnTo>
                <a:lnTo>
                  <a:pt x="58" y="1170"/>
                </a:lnTo>
                <a:lnTo>
                  <a:pt x="102" y="1242"/>
                </a:lnTo>
                <a:lnTo>
                  <a:pt x="158" y="1312"/>
                </a:lnTo>
                <a:lnTo>
                  <a:pt x="226" y="1378"/>
                </a:lnTo>
                <a:lnTo>
                  <a:pt x="302" y="1442"/>
                </a:lnTo>
                <a:lnTo>
                  <a:pt x="390" y="1502"/>
                </a:lnTo>
                <a:lnTo>
                  <a:pt x="486" y="1558"/>
                </a:lnTo>
                <a:lnTo>
                  <a:pt x="592" y="1612"/>
                </a:lnTo>
                <a:lnTo>
                  <a:pt x="706" y="1660"/>
                </a:lnTo>
                <a:lnTo>
                  <a:pt x="828" y="1706"/>
                </a:lnTo>
                <a:lnTo>
                  <a:pt x="956" y="1746"/>
                </a:lnTo>
                <a:lnTo>
                  <a:pt x="1092" y="1782"/>
                </a:lnTo>
                <a:lnTo>
                  <a:pt x="1234" y="1814"/>
                </a:lnTo>
                <a:lnTo>
                  <a:pt x="1382" y="1840"/>
                </a:lnTo>
                <a:lnTo>
                  <a:pt x="1534" y="1860"/>
                </a:lnTo>
                <a:lnTo>
                  <a:pt x="1692" y="1876"/>
                </a:lnTo>
                <a:lnTo>
                  <a:pt x="1854" y="1884"/>
                </a:lnTo>
                <a:lnTo>
                  <a:pt x="2020" y="1888"/>
                </a:lnTo>
                <a:lnTo>
                  <a:pt x="2186" y="1884"/>
                </a:lnTo>
                <a:lnTo>
                  <a:pt x="2348" y="1876"/>
                </a:lnTo>
                <a:lnTo>
                  <a:pt x="2506" y="1860"/>
                </a:lnTo>
                <a:lnTo>
                  <a:pt x="2658" y="1840"/>
                </a:lnTo>
                <a:lnTo>
                  <a:pt x="2806" y="1814"/>
                </a:lnTo>
                <a:lnTo>
                  <a:pt x="2948" y="1782"/>
                </a:lnTo>
                <a:lnTo>
                  <a:pt x="3084" y="1746"/>
                </a:lnTo>
                <a:lnTo>
                  <a:pt x="3212" y="1706"/>
                </a:lnTo>
                <a:lnTo>
                  <a:pt x="3334" y="1660"/>
                </a:lnTo>
                <a:lnTo>
                  <a:pt x="3448" y="1612"/>
                </a:lnTo>
                <a:lnTo>
                  <a:pt x="3554" y="1558"/>
                </a:lnTo>
                <a:lnTo>
                  <a:pt x="3650" y="1502"/>
                </a:lnTo>
                <a:lnTo>
                  <a:pt x="3738" y="1442"/>
                </a:lnTo>
                <a:lnTo>
                  <a:pt x="3814" y="1378"/>
                </a:lnTo>
                <a:lnTo>
                  <a:pt x="3882" y="1312"/>
                </a:lnTo>
                <a:lnTo>
                  <a:pt x="3938" y="1242"/>
                </a:lnTo>
                <a:lnTo>
                  <a:pt x="3982" y="1170"/>
                </a:lnTo>
                <a:lnTo>
                  <a:pt x="4014" y="1098"/>
                </a:lnTo>
                <a:lnTo>
                  <a:pt x="4034" y="1022"/>
                </a:lnTo>
                <a:lnTo>
                  <a:pt x="4040" y="944"/>
                </a:lnTo>
                <a:lnTo>
                  <a:pt x="4034" y="866"/>
                </a:lnTo>
                <a:lnTo>
                  <a:pt x="4014" y="790"/>
                </a:lnTo>
                <a:lnTo>
                  <a:pt x="3982" y="718"/>
                </a:lnTo>
                <a:lnTo>
                  <a:pt x="3938" y="646"/>
                </a:lnTo>
                <a:lnTo>
                  <a:pt x="3882" y="576"/>
                </a:lnTo>
                <a:lnTo>
                  <a:pt x="3814" y="510"/>
                </a:lnTo>
                <a:lnTo>
                  <a:pt x="3738" y="446"/>
                </a:lnTo>
                <a:lnTo>
                  <a:pt x="3650" y="386"/>
                </a:lnTo>
                <a:lnTo>
                  <a:pt x="3554" y="330"/>
                </a:lnTo>
                <a:lnTo>
                  <a:pt x="3448" y="276"/>
                </a:lnTo>
                <a:lnTo>
                  <a:pt x="3334" y="228"/>
                </a:lnTo>
                <a:lnTo>
                  <a:pt x="3212" y="182"/>
                </a:lnTo>
                <a:lnTo>
                  <a:pt x="3084" y="142"/>
                </a:lnTo>
                <a:lnTo>
                  <a:pt x="2948" y="106"/>
                </a:lnTo>
                <a:lnTo>
                  <a:pt x="2806" y="74"/>
                </a:lnTo>
                <a:lnTo>
                  <a:pt x="2658" y="48"/>
                </a:lnTo>
                <a:lnTo>
                  <a:pt x="2506" y="28"/>
                </a:lnTo>
                <a:lnTo>
                  <a:pt x="2348" y="12"/>
                </a:lnTo>
                <a:lnTo>
                  <a:pt x="2186" y="4"/>
                </a:lnTo>
                <a:lnTo>
                  <a:pt x="2020" y="0"/>
                </a:lnTo>
                <a:close/>
                <a:moveTo>
                  <a:pt x="1922" y="1748"/>
                </a:moveTo>
                <a:lnTo>
                  <a:pt x="1762" y="1746"/>
                </a:lnTo>
                <a:lnTo>
                  <a:pt x="1606" y="1736"/>
                </a:lnTo>
                <a:lnTo>
                  <a:pt x="1454" y="1722"/>
                </a:lnTo>
                <a:lnTo>
                  <a:pt x="1306" y="1702"/>
                </a:lnTo>
                <a:lnTo>
                  <a:pt x="1164" y="1678"/>
                </a:lnTo>
                <a:lnTo>
                  <a:pt x="1028" y="1648"/>
                </a:lnTo>
                <a:lnTo>
                  <a:pt x="898" y="1614"/>
                </a:lnTo>
                <a:lnTo>
                  <a:pt x="776" y="1576"/>
                </a:lnTo>
                <a:lnTo>
                  <a:pt x="662" y="1532"/>
                </a:lnTo>
                <a:lnTo>
                  <a:pt x="554" y="1486"/>
                </a:lnTo>
                <a:lnTo>
                  <a:pt x="458" y="1436"/>
                </a:lnTo>
                <a:lnTo>
                  <a:pt x="370" y="1382"/>
                </a:lnTo>
                <a:lnTo>
                  <a:pt x="292" y="1326"/>
                </a:lnTo>
                <a:lnTo>
                  <a:pt x="224" y="1266"/>
                </a:lnTo>
                <a:lnTo>
                  <a:pt x="166" y="1204"/>
                </a:lnTo>
                <a:lnTo>
                  <a:pt x="122" y="1140"/>
                </a:lnTo>
                <a:lnTo>
                  <a:pt x="88" y="1074"/>
                </a:lnTo>
                <a:lnTo>
                  <a:pt x="68" y="1004"/>
                </a:lnTo>
                <a:lnTo>
                  <a:pt x="62" y="934"/>
                </a:lnTo>
                <a:lnTo>
                  <a:pt x="68" y="864"/>
                </a:lnTo>
                <a:lnTo>
                  <a:pt x="88" y="796"/>
                </a:lnTo>
                <a:lnTo>
                  <a:pt x="122" y="730"/>
                </a:lnTo>
                <a:lnTo>
                  <a:pt x="166" y="664"/>
                </a:lnTo>
                <a:lnTo>
                  <a:pt x="224" y="602"/>
                </a:lnTo>
                <a:lnTo>
                  <a:pt x="292" y="544"/>
                </a:lnTo>
                <a:lnTo>
                  <a:pt x="370" y="486"/>
                </a:lnTo>
                <a:lnTo>
                  <a:pt x="458" y="434"/>
                </a:lnTo>
                <a:lnTo>
                  <a:pt x="554" y="382"/>
                </a:lnTo>
                <a:lnTo>
                  <a:pt x="662" y="336"/>
                </a:lnTo>
                <a:lnTo>
                  <a:pt x="776" y="294"/>
                </a:lnTo>
                <a:lnTo>
                  <a:pt x="898" y="256"/>
                </a:lnTo>
                <a:lnTo>
                  <a:pt x="1028" y="222"/>
                </a:lnTo>
                <a:lnTo>
                  <a:pt x="1164" y="192"/>
                </a:lnTo>
                <a:lnTo>
                  <a:pt x="1306" y="166"/>
                </a:lnTo>
                <a:lnTo>
                  <a:pt x="1454" y="148"/>
                </a:lnTo>
                <a:lnTo>
                  <a:pt x="1606" y="132"/>
                </a:lnTo>
                <a:lnTo>
                  <a:pt x="1762" y="124"/>
                </a:lnTo>
                <a:lnTo>
                  <a:pt x="1922" y="120"/>
                </a:lnTo>
                <a:lnTo>
                  <a:pt x="2084" y="124"/>
                </a:lnTo>
                <a:lnTo>
                  <a:pt x="2240" y="132"/>
                </a:lnTo>
                <a:lnTo>
                  <a:pt x="2392" y="148"/>
                </a:lnTo>
                <a:lnTo>
                  <a:pt x="2540" y="166"/>
                </a:lnTo>
                <a:lnTo>
                  <a:pt x="2682" y="192"/>
                </a:lnTo>
                <a:lnTo>
                  <a:pt x="2818" y="222"/>
                </a:lnTo>
                <a:lnTo>
                  <a:pt x="2948" y="256"/>
                </a:lnTo>
                <a:lnTo>
                  <a:pt x="3070" y="294"/>
                </a:lnTo>
                <a:lnTo>
                  <a:pt x="3184" y="336"/>
                </a:lnTo>
                <a:lnTo>
                  <a:pt x="3292" y="382"/>
                </a:lnTo>
                <a:lnTo>
                  <a:pt x="3388" y="434"/>
                </a:lnTo>
                <a:lnTo>
                  <a:pt x="3476" y="486"/>
                </a:lnTo>
                <a:lnTo>
                  <a:pt x="3554" y="544"/>
                </a:lnTo>
                <a:lnTo>
                  <a:pt x="3622" y="602"/>
                </a:lnTo>
                <a:lnTo>
                  <a:pt x="3680" y="664"/>
                </a:lnTo>
                <a:lnTo>
                  <a:pt x="3724" y="730"/>
                </a:lnTo>
                <a:lnTo>
                  <a:pt x="3758" y="796"/>
                </a:lnTo>
                <a:lnTo>
                  <a:pt x="3778" y="864"/>
                </a:lnTo>
                <a:lnTo>
                  <a:pt x="3784" y="934"/>
                </a:lnTo>
                <a:lnTo>
                  <a:pt x="3778" y="1004"/>
                </a:lnTo>
                <a:lnTo>
                  <a:pt x="3758" y="1074"/>
                </a:lnTo>
                <a:lnTo>
                  <a:pt x="3724" y="1140"/>
                </a:lnTo>
                <a:lnTo>
                  <a:pt x="3680" y="1204"/>
                </a:lnTo>
                <a:lnTo>
                  <a:pt x="3622" y="1266"/>
                </a:lnTo>
                <a:lnTo>
                  <a:pt x="3554" y="1326"/>
                </a:lnTo>
                <a:lnTo>
                  <a:pt x="3476" y="1382"/>
                </a:lnTo>
                <a:lnTo>
                  <a:pt x="3388" y="1436"/>
                </a:lnTo>
                <a:lnTo>
                  <a:pt x="3292" y="1486"/>
                </a:lnTo>
                <a:lnTo>
                  <a:pt x="3184" y="1532"/>
                </a:lnTo>
                <a:lnTo>
                  <a:pt x="3070" y="1576"/>
                </a:lnTo>
                <a:lnTo>
                  <a:pt x="2948" y="1614"/>
                </a:lnTo>
                <a:lnTo>
                  <a:pt x="2818" y="1648"/>
                </a:lnTo>
                <a:lnTo>
                  <a:pt x="2682" y="1678"/>
                </a:lnTo>
                <a:lnTo>
                  <a:pt x="2540" y="1702"/>
                </a:lnTo>
                <a:lnTo>
                  <a:pt x="2392" y="1722"/>
                </a:lnTo>
                <a:lnTo>
                  <a:pt x="2240" y="1736"/>
                </a:lnTo>
                <a:lnTo>
                  <a:pt x="2084" y="1746"/>
                </a:lnTo>
                <a:lnTo>
                  <a:pt x="1922" y="1748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tint val="9412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F7C16B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 sz="796"/>
          </a:p>
        </p:txBody>
      </p:sp>
      <p:sp>
        <p:nvSpPr>
          <p:cNvPr id="97284" name="Oval 4"/>
          <p:cNvSpPr>
            <a:spLocks noChangeArrowheads="1"/>
          </p:cNvSpPr>
          <p:nvPr/>
        </p:nvSpPr>
        <p:spPr bwMode="gray">
          <a:xfrm>
            <a:off x="2857500" y="3467101"/>
            <a:ext cx="963216" cy="956072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tint val="24314"/>
                  <a:invGamma/>
                </a:schemeClr>
              </a:gs>
              <a:gs pos="100000">
                <a:schemeClr val="hlink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prstShdw prst="shdw12" dist="76200" dir="10800000">
              <a:srgbClr val="001D3A">
                <a:alpha val="50000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z="796"/>
          </a:p>
        </p:txBody>
      </p:sp>
      <p:sp>
        <p:nvSpPr>
          <p:cNvPr id="97285" name="Oval 5"/>
          <p:cNvSpPr>
            <a:spLocks noChangeArrowheads="1"/>
          </p:cNvSpPr>
          <p:nvPr/>
        </p:nvSpPr>
        <p:spPr bwMode="gray">
          <a:xfrm>
            <a:off x="971550" y="4610101"/>
            <a:ext cx="963216" cy="956072"/>
          </a:xfrm>
          <a:prstGeom prst="ellipse">
            <a:avLst/>
          </a:prstGeom>
          <a:solidFill>
            <a:srgbClr val="00FF00"/>
          </a:solidFill>
          <a:ln>
            <a:noFill/>
          </a:ln>
          <a:effectLst>
            <a:prstShdw prst="shdw12" dist="76200" dir="10800000">
              <a:srgbClr val="001D3A">
                <a:alpha val="50000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z="796"/>
          </a:p>
        </p:txBody>
      </p:sp>
      <p:sp>
        <p:nvSpPr>
          <p:cNvPr id="97286" name="Oval 6"/>
          <p:cNvSpPr>
            <a:spLocks noChangeArrowheads="1"/>
          </p:cNvSpPr>
          <p:nvPr/>
        </p:nvSpPr>
        <p:spPr bwMode="gray">
          <a:xfrm>
            <a:off x="1633538" y="5882878"/>
            <a:ext cx="962025" cy="956072"/>
          </a:xfrm>
          <a:prstGeom prst="ellipse">
            <a:avLst/>
          </a:prstGeom>
          <a:gradFill rotWithShape="1">
            <a:gsLst>
              <a:gs pos="0">
                <a:schemeClr val="accent2">
                  <a:gamma/>
                  <a:tint val="24314"/>
                  <a:invGamma/>
                </a:schemeClr>
              </a:gs>
              <a:gs pos="100000">
                <a:schemeClr val="accent2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prstShdw prst="shdw12" dist="76200" dir="10800000">
              <a:srgbClr val="001D3A">
                <a:alpha val="50000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z="796"/>
          </a:p>
        </p:txBody>
      </p:sp>
      <p:sp>
        <p:nvSpPr>
          <p:cNvPr id="97287" name="Oval 7"/>
          <p:cNvSpPr>
            <a:spLocks noChangeArrowheads="1"/>
          </p:cNvSpPr>
          <p:nvPr/>
        </p:nvSpPr>
        <p:spPr bwMode="gray">
          <a:xfrm>
            <a:off x="3714750" y="5410201"/>
            <a:ext cx="963216" cy="956072"/>
          </a:xfrm>
          <a:prstGeom prst="ellipse">
            <a:avLst/>
          </a:prstGeom>
          <a:solidFill>
            <a:srgbClr val="FF99CC"/>
          </a:solidFill>
          <a:ln>
            <a:noFill/>
          </a:ln>
          <a:effectLst>
            <a:prstShdw prst="shdw12" dist="76200" dir="10800000">
              <a:srgbClr val="001D3A">
                <a:alpha val="50000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z="796"/>
          </a:p>
        </p:txBody>
      </p:sp>
      <p:sp>
        <p:nvSpPr>
          <p:cNvPr id="97288" name="Oval 8"/>
          <p:cNvSpPr>
            <a:spLocks noChangeArrowheads="1"/>
          </p:cNvSpPr>
          <p:nvPr/>
        </p:nvSpPr>
        <p:spPr bwMode="gray">
          <a:xfrm>
            <a:off x="5086350" y="3638551"/>
            <a:ext cx="909638" cy="956072"/>
          </a:xfrm>
          <a:prstGeom prst="ellipse">
            <a:avLst/>
          </a:prstGeom>
          <a:solidFill>
            <a:srgbClr val="CC99FF"/>
          </a:solidFill>
          <a:ln>
            <a:noFill/>
          </a:ln>
          <a:effectLst>
            <a:prstShdw prst="shdw12" dist="76200" dir="10800000">
              <a:srgbClr val="001D3A">
                <a:alpha val="50000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z="796"/>
          </a:p>
        </p:txBody>
      </p:sp>
      <p:sp>
        <p:nvSpPr>
          <p:cNvPr id="97289" name="Text Box 9"/>
          <p:cNvSpPr txBox="1">
            <a:spLocks noChangeArrowheads="1"/>
          </p:cNvSpPr>
          <p:nvPr/>
        </p:nvSpPr>
        <p:spPr bwMode="auto">
          <a:xfrm>
            <a:off x="1143001" y="4953001"/>
            <a:ext cx="59824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817" dir="270807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ru-RU" altLang="ru-RU" sz="1350">
                <a:latin typeface="Verdana" panose="020B0604030504040204" pitchFamily="34" charset="0"/>
              </a:rPr>
              <a:t>Звук</a:t>
            </a:r>
          </a:p>
        </p:txBody>
      </p:sp>
      <p:sp>
        <p:nvSpPr>
          <p:cNvPr id="97290" name="Text Box 10"/>
          <p:cNvSpPr txBox="1">
            <a:spLocks noChangeArrowheads="1"/>
          </p:cNvSpPr>
          <p:nvPr/>
        </p:nvSpPr>
        <p:spPr bwMode="auto">
          <a:xfrm>
            <a:off x="3028950" y="3810001"/>
            <a:ext cx="676788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817" dir="270807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ru-RU" altLang="ru-RU" sz="1350">
                <a:latin typeface="Verdana" panose="020B0604030504040204" pitchFamily="34" charset="0"/>
              </a:rPr>
              <a:t>Текст</a:t>
            </a:r>
          </a:p>
        </p:txBody>
      </p:sp>
      <p:sp>
        <p:nvSpPr>
          <p:cNvPr id="97291" name="Text Box 11"/>
          <p:cNvSpPr txBox="1">
            <a:spLocks noChangeArrowheads="1"/>
          </p:cNvSpPr>
          <p:nvPr/>
        </p:nvSpPr>
        <p:spPr bwMode="auto">
          <a:xfrm>
            <a:off x="5257802" y="3981451"/>
            <a:ext cx="729687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817" dir="270807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ru-RU" altLang="ru-RU" sz="1350">
                <a:latin typeface="Verdana" panose="020B0604030504040204" pitchFamily="34" charset="0"/>
              </a:rPr>
              <a:t>Видео</a:t>
            </a:r>
          </a:p>
        </p:txBody>
      </p:sp>
      <p:sp>
        <p:nvSpPr>
          <p:cNvPr id="97292" name="Text Box 12"/>
          <p:cNvSpPr txBox="1">
            <a:spLocks noChangeArrowheads="1"/>
          </p:cNvSpPr>
          <p:nvPr/>
        </p:nvSpPr>
        <p:spPr bwMode="auto">
          <a:xfrm>
            <a:off x="3699273" y="5762626"/>
            <a:ext cx="1061509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817" dir="270807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ru-RU" altLang="ru-RU" sz="1350">
                <a:latin typeface="Verdana" panose="020B0604030504040204" pitchFamily="34" charset="0"/>
              </a:rPr>
              <a:t>анимация</a:t>
            </a:r>
          </a:p>
        </p:txBody>
      </p:sp>
      <p:sp>
        <p:nvSpPr>
          <p:cNvPr id="97293" name="Text Box 13"/>
          <p:cNvSpPr txBox="1">
            <a:spLocks noChangeArrowheads="1"/>
          </p:cNvSpPr>
          <p:nvPr/>
        </p:nvSpPr>
        <p:spPr bwMode="auto">
          <a:xfrm>
            <a:off x="1701404" y="6249591"/>
            <a:ext cx="941283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817" dir="270807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ru-RU" altLang="ru-RU" sz="1350">
                <a:latin typeface="Verdana" panose="020B0604030504040204" pitchFamily="34" charset="0"/>
              </a:rPr>
              <a:t>графика</a:t>
            </a:r>
          </a:p>
        </p:txBody>
      </p:sp>
      <p:sp>
        <p:nvSpPr>
          <p:cNvPr id="97294" name="Text Box 14"/>
          <p:cNvSpPr txBox="1">
            <a:spLocks noChangeArrowheads="1"/>
          </p:cNvSpPr>
          <p:nvPr/>
        </p:nvSpPr>
        <p:spPr bwMode="auto">
          <a:xfrm>
            <a:off x="1941092" y="4561583"/>
            <a:ext cx="4285503" cy="92333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ru-RU" altLang="ru-RU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Monotype Corsiva" panose="03010101010201010101" pitchFamily="66" charset="0"/>
              </a:rPr>
              <a:t>Воспитанник</a:t>
            </a:r>
          </a:p>
        </p:txBody>
      </p:sp>
      <p:sp>
        <p:nvSpPr>
          <p:cNvPr id="97295" name="Line 15"/>
          <p:cNvSpPr>
            <a:spLocks noChangeShapeType="1"/>
          </p:cNvSpPr>
          <p:nvPr/>
        </p:nvSpPr>
        <p:spPr bwMode="invGray">
          <a:xfrm>
            <a:off x="1854994" y="3682604"/>
            <a:ext cx="1345406" cy="121324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796"/>
          </a:p>
        </p:txBody>
      </p:sp>
      <p:cxnSp>
        <p:nvCxnSpPr>
          <p:cNvPr id="97296" name="AutoShape 16"/>
          <p:cNvCxnSpPr>
            <a:cxnSpLocks noChangeShapeType="1"/>
          </p:cNvCxnSpPr>
          <p:nvPr/>
        </p:nvCxnSpPr>
        <p:spPr bwMode="black">
          <a:xfrm flipH="1">
            <a:off x="342900" y="3682604"/>
            <a:ext cx="1512094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sp>
        <p:nvSpPr>
          <p:cNvPr id="97297" name="Text Box 17"/>
          <p:cNvSpPr txBox="1">
            <a:spLocks noChangeArrowheads="1"/>
          </p:cNvSpPr>
          <p:nvPr/>
        </p:nvSpPr>
        <p:spPr bwMode="auto">
          <a:xfrm>
            <a:off x="2" y="3332560"/>
            <a:ext cx="2981907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ru-RU" altLang="ru-RU" sz="1350">
                <a:latin typeface="Verdana" panose="020B0604030504040204" pitchFamily="34" charset="0"/>
              </a:rPr>
              <a:t>Различные каналы восприятия</a:t>
            </a:r>
          </a:p>
        </p:txBody>
      </p:sp>
    </p:spTree>
    <p:extLst>
      <p:ext uri="{BB962C8B-B14F-4D97-AF65-F5344CB8AC3E}">
        <p14:creationId xmlns:p14="http://schemas.microsoft.com/office/powerpoint/2010/main" val="311890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328386" y="82849"/>
            <a:ext cx="6172200" cy="788008"/>
          </a:xfrm>
        </p:spPr>
        <p:txBody>
          <a:bodyPr/>
          <a:lstStyle/>
          <a:p>
            <a:r>
              <a:rPr lang="ru-RU" altLang="ru-RU" sz="21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Качество учебно-воспитательного процесса</a:t>
            </a:r>
          </a:p>
        </p:txBody>
      </p:sp>
      <p:sp>
        <p:nvSpPr>
          <p:cNvPr id="100355" name="AutoShape 3"/>
          <p:cNvSpPr>
            <a:spLocks noChangeArrowheads="1"/>
          </p:cNvSpPr>
          <p:nvPr/>
        </p:nvSpPr>
        <p:spPr bwMode="gray">
          <a:xfrm>
            <a:off x="2230041" y="1733269"/>
            <a:ext cx="2114550" cy="715581"/>
          </a:xfrm>
          <a:prstGeom prst="chevron">
            <a:avLst>
              <a:gd name="adj" fmla="val 48663"/>
            </a:avLst>
          </a:prstGeom>
          <a:solidFill>
            <a:srgbClr val="FF9900"/>
          </a:solidFill>
          <a:ln w="38100">
            <a:solidFill>
              <a:srgbClr val="EAEAEA"/>
            </a:solidFill>
            <a:miter lim="800000"/>
            <a:headEnd/>
            <a:tailEnd/>
          </a:ln>
          <a:effectLst>
            <a:outerShdw dist="109250" dir="3267739" algn="ctr" rotWithShape="0">
              <a:srgbClr val="333333">
                <a:alpha val="50000"/>
              </a:srgbClr>
            </a:outerShdw>
          </a:effectLst>
        </p:spPr>
        <p:txBody>
          <a:bodyPr anchor="ctr">
            <a:spAutoFit/>
          </a:bodyPr>
          <a:lstStyle/>
          <a:p>
            <a:pPr algn="ctr"/>
            <a:r>
              <a:rPr lang="ru-RU" altLang="ru-RU" sz="1350" dirty="0"/>
              <a:t>Разнообразие дидактических материалов</a:t>
            </a:r>
          </a:p>
        </p:txBody>
      </p:sp>
      <p:sp>
        <p:nvSpPr>
          <p:cNvPr id="100356" name="AutoShape 4"/>
          <p:cNvSpPr>
            <a:spLocks noChangeArrowheads="1"/>
          </p:cNvSpPr>
          <p:nvPr/>
        </p:nvSpPr>
        <p:spPr bwMode="gray">
          <a:xfrm>
            <a:off x="4030295" y="1797100"/>
            <a:ext cx="3294460" cy="715581"/>
          </a:xfrm>
          <a:prstGeom prst="chevron">
            <a:avLst>
              <a:gd name="adj" fmla="val 80037"/>
            </a:avLst>
          </a:prstGeom>
          <a:solidFill>
            <a:srgbClr val="FF00FF"/>
          </a:solidFill>
          <a:ln w="38100">
            <a:solidFill>
              <a:srgbClr val="EAEAEA"/>
            </a:solidFill>
            <a:miter lim="800000"/>
            <a:headEnd/>
            <a:tailEnd/>
          </a:ln>
          <a:effectLst>
            <a:outerShdw dist="109250" dir="3267739" algn="ctr" rotWithShape="0">
              <a:srgbClr val="333333">
                <a:alpha val="50000"/>
              </a:srgbClr>
            </a:outerShdw>
          </a:effectLst>
        </p:spPr>
        <p:txBody>
          <a:bodyPr anchor="ctr">
            <a:spAutoFit/>
          </a:bodyPr>
          <a:lstStyle/>
          <a:p>
            <a:pPr algn="ctr"/>
            <a:r>
              <a:rPr lang="ru-RU" altLang="ru-RU" sz="1350" dirty="0"/>
              <a:t>Мгновенная </a:t>
            </a:r>
            <a:r>
              <a:rPr lang="ru-RU" altLang="ru-RU" sz="1350" dirty="0" smtClean="0"/>
              <a:t> реакция </a:t>
            </a:r>
            <a:r>
              <a:rPr lang="ru-RU" altLang="ru-RU" sz="1350" dirty="0"/>
              <a:t>на </a:t>
            </a:r>
            <a:r>
              <a:rPr lang="ru-RU" altLang="ru-RU" sz="1350" dirty="0" smtClean="0"/>
              <a:t>«</a:t>
            </a:r>
            <a:r>
              <a:rPr lang="ru-RU" altLang="ru-RU" sz="1350" dirty="0"/>
              <a:t>затронувший душу» </a:t>
            </a:r>
            <a:r>
              <a:rPr lang="ru-RU" altLang="ru-RU" sz="1350" dirty="0" smtClean="0"/>
              <a:t>материал</a:t>
            </a:r>
            <a:r>
              <a:rPr lang="ru-RU" altLang="ru-RU" sz="1350" dirty="0"/>
              <a:t>.</a:t>
            </a:r>
          </a:p>
        </p:txBody>
      </p:sp>
      <p:sp>
        <p:nvSpPr>
          <p:cNvPr id="100357" name="AutoShape 5"/>
          <p:cNvSpPr>
            <a:spLocks noChangeArrowheads="1"/>
          </p:cNvSpPr>
          <p:nvPr/>
        </p:nvSpPr>
        <p:spPr bwMode="gray">
          <a:xfrm>
            <a:off x="-95250" y="1797102"/>
            <a:ext cx="2227660" cy="715581"/>
          </a:xfrm>
          <a:prstGeom prst="chevron">
            <a:avLst>
              <a:gd name="adj" fmla="val 54120"/>
            </a:avLst>
          </a:prstGeom>
          <a:solidFill>
            <a:srgbClr val="FF99CC"/>
          </a:solidFill>
          <a:ln w="38100">
            <a:solidFill>
              <a:srgbClr val="EAEAEA"/>
            </a:solidFill>
            <a:miter lim="800000"/>
            <a:headEnd/>
            <a:tailEnd/>
          </a:ln>
          <a:effectLst>
            <a:outerShdw dist="109250" dir="3267739" algn="ctr" rotWithShape="0">
              <a:srgbClr val="333333">
                <a:alpha val="50000"/>
              </a:srgbClr>
            </a:outerShdw>
          </a:effectLst>
        </p:spPr>
        <p:txBody>
          <a:bodyPr anchor="ctr">
            <a:spAutoFit/>
          </a:bodyPr>
          <a:lstStyle/>
          <a:p>
            <a:pPr algn="ctr"/>
            <a:r>
              <a:rPr lang="ru-RU" altLang="ru-RU" sz="1350" dirty="0"/>
              <a:t>Индивидуальная воспитательная траектория</a:t>
            </a:r>
          </a:p>
        </p:txBody>
      </p:sp>
      <p:sp>
        <p:nvSpPr>
          <p:cNvPr id="100358" name="AutoShape 6"/>
          <p:cNvSpPr>
            <a:spLocks noChangeArrowheads="1"/>
          </p:cNvSpPr>
          <p:nvPr/>
        </p:nvSpPr>
        <p:spPr bwMode="gray">
          <a:xfrm>
            <a:off x="53579" y="919325"/>
            <a:ext cx="2078831" cy="540544"/>
          </a:xfrm>
          <a:prstGeom prst="roundRect">
            <a:avLst>
              <a:gd name="adj" fmla="val 50000"/>
            </a:avLst>
          </a:prstGeom>
          <a:solidFill>
            <a:srgbClr val="33CCCC"/>
          </a:solidFill>
          <a:ln w="38100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ru-RU" altLang="ru-RU" sz="1500" dirty="0"/>
              <a:t>персональные</a:t>
            </a:r>
          </a:p>
          <a:p>
            <a:pPr algn="ctr" eaLnBrk="0" hangingPunct="0"/>
            <a:r>
              <a:rPr lang="ru-RU" altLang="ru-RU" sz="1500" dirty="0"/>
              <a:t>задания</a:t>
            </a:r>
          </a:p>
        </p:txBody>
      </p:sp>
      <p:sp>
        <p:nvSpPr>
          <p:cNvPr id="100359" name="AutoShape 7"/>
          <p:cNvSpPr>
            <a:spLocks noChangeArrowheads="1"/>
          </p:cNvSpPr>
          <p:nvPr/>
        </p:nvSpPr>
        <p:spPr bwMode="gray">
          <a:xfrm>
            <a:off x="4246960" y="978856"/>
            <a:ext cx="2628900" cy="421481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38100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/>
            <a:r>
              <a:rPr lang="ru-RU" altLang="ru-RU" sz="1500" dirty="0"/>
              <a:t>Компьютерное</a:t>
            </a:r>
          </a:p>
          <a:p>
            <a:pPr algn="ctr"/>
            <a:r>
              <a:rPr lang="ru-RU" altLang="ru-RU" sz="1500" dirty="0"/>
              <a:t> моделирование ситуации</a:t>
            </a:r>
          </a:p>
        </p:txBody>
      </p:sp>
      <p:sp>
        <p:nvSpPr>
          <p:cNvPr id="100360" name="AutoShape 8"/>
          <p:cNvSpPr>
            <a:spLocks noChangeArrowheads="1"/>
          </p:cNvSpPr>
          <p:nvPr/>
        </p:nvSpPr>
        <p:spPr bwMode="gray">
          <a:xfrm>
            <a:off x="2422922" y="922883"/>
            <a:ext cx="1728788" cy="539354"/>
          </a:xfrm>
          <a:prstGeom prst="roundRect">
            <a:avLst>
              <a:gd name="adj" fmla="val 50000"/>
            </a:avLst>
          </a:prstGeom>
          <a:solidFill>
            <a:srgbClr val="00CCFF"/>
          </a:solidFill>
          <a:ln w="38100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/>
            <a:r>
              <a:rPr lang="ru-RU" altLang="ru-RU" sz="1500" dirty="0"/>
              <a:t>Электронные</a:t>
            </a:r>
          </a:p>
          <a:p>
            <a:pPr algn="ctr"/>
            <a:r>
              <a:rPr lang="ru-RU" altLang="ru-RU" sz="1500" dirty="0"/>
              <a:t> ресурсы</a:t>
            </a:r>
          </a:p>
        </p:txBody>
      </p:sp>
      <p:sp>
        <p:nvSpPr>
          <p:cNvPr id="9" name="Rectangle 8"/>
          <p:cNvSpPr txBox="1">
            <a:spLocks noChangeArrowheads="1"/>
          </p:cNvSpPr>
          <p:nvPr/>
        </p:nvSpPr>
        <p:spPr>
          <a:xfrm>
            <a:off x="630125" y="2719882"/>
            <a:ext cx="6172200" cy="10048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685820" rtl="0" eaLnBrk="1" latinLnBrk="0" hangingPunct="1"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3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/>
            </a:r>
            <a:br>
              <a:rPr lang="ru-RU" altLang="ru-RU" sz="3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</a:br>
            <a:r>
              <a:rPr lang="ru-RU" altLang="ru-RU" sz="3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Мультимедиа беседа </a:t>
            </a:r>
            <a:endParaRPr lang="ru-RU" altLang="ru-RU" sz="3000" b="1" dirty="0">
              <a:effectLst>
                <a:outerShdw blurRad="38100" dist="38100" dir="2700000" algn="tl">
                  <a:srgbClr val="C0C0C0"/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10" name="AutoShape 28"/>
          <p:cNvSpPr>
            <a:spLocks noChangeArrowheads="1"/>
          </p:cNvSpPr>
          <p:nvPr/>
        </p:nvSpPr>
        <p:spPr bwMode="auto">
          <a:xfrm>
            <a:off x="298394" y="3931969"/>
            <a:ext cx="6365591" cy="649799"/>
          </a:xfrm>
          <a:prstGeom prst="roundRect">
            <a:avLst>
              <a:gd name="adj" fmla="val 50000"/>
            </a:avLst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Эффективный учебно-воспитательный процесс</a:t>
            </a:r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gray">
          <a:xfrm>
            <a:off x="1018580" y="4672969"/>
            <a:ext cx="4319588" cy="1619250"/>
          </a:xfrm>
          <a:prstGeom prst="upArrow">
            <a:avLst>
              <a:gd name="adj1" fmla="val 57296"/>
              <a:gd name="adj2" fmla="val 62796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796"/>
          </a:p>
        </p:txBody>
      </p:sp>
      <p:sp>
        <p:nvSpPr>
          <p:cNvPr id="2" name="TextBox 1"/>
          <p:cNvSpPr txBox="1"/>
          <p:nvPr/>
        </p:nvSpPr>
        <p:spPr>
          <a:xfrm>
            <a:off x="298394" y="6383420"/>
            <a:ext cx="62021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Электронные книги,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энциклопедии,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презентации,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он-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лайн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тесты,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моделирующая среда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0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Диагностики познавательной деятельности старших дошкольников:</a:t>
            </a:r>
            <a:endParaRPr lang="ru-RU" dirty="0"/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7947173"/>
              </p:ext>
            </p:extLst>
          </p:nvPr>
        </p:nvGraphicFramePr>
        <p:xfrm>
          <a:off x="342900" y="2311401"/>
          <a:ext cx="6172200" cy="6537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99889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0"/>
            <a:ext cx="6858000" cy="1651000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ПРОЕКТЫ С ИСПОЛЬЗОВАНИЕМ</a:t>
            </a:r>
            <a:br>
              <a:rPr lang="ru-RU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b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ИКТ ТЕХНОЛОГИЙ  ДЛЯ СТАРШЕГО ДОШКОЛЬНОГО ВОЗРАСТА</a:t>
            </a:r>
            <a:endParaRPr lang="ru-RU" b="1" dirty="0">
              <a:ln w="10160">
                <a:solidFill>
                  <a:srgbClr val="002060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idx="1"/>
          </p:nvPr>
        </p:nvSpPr>
        <p:spPr>
          <a:xfrm>
            <a:off x="199430" y="1650999"/>
            <a:ext cx="3030141" cy="662993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ФЦКМ </a:t>
            </a: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85685389"/>
              </p:ext>
            </p:extLst>
          </p:nvPr>
        </p:nvGraphicFramePr>
        <p:xfrm>
          <a:off x="37322" y="2372688"/>
          <a:ext cx="3446449" cy="7226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3186"/>
                <a:gridCol w="2783263"/>
              </a:tblGrid>
              <a:tr h="64008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88" marR="91488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ПРОЕКТА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88" marR="91488"/>
                </a:tc>
              </a:tr>
              <a:tr h="45251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88" marR="91488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Осень,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осенние деревья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88" marR="91488"/>
                </a:tc>
              </a:tr>
              <a:tr h="45251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88" marR="91488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Домашние животные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88" marR="91488"/>
                </a:tc>
              </a:tr>
              <a:tr h="45251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88" marR="91488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Дикие животные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88" marR="91488"/>
                </a:tc>
              </a:tr>
              <a:tr h="45251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88" marR="91488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Перелетные птицы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88" marR="91488"/>
                </a:tc>
              </a:tr>
              <a:tr h="45251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88" marR="91488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Зимующие птицы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88" marR="91488"/>
                </a:tc>
              </a:tr>
              <a:tr h="45251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88" marR="91488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Зима 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88" marR="91488"/>
                </a:tc>
              </a:tr>
              <a:tr h="45251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88" marR="91488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Одежда 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88" marR="91488"/>
                </a:tc>
              </a:tr>
              <a:tr h="45251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88" marR="91488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 год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88" marR="91488"/>
                </a:tc>
              </a:tr>
              <a:tr h="45251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88" marR="91488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здоровья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88" marR="91488"/>
                </a:tc>
              </a:tr>
              <a:tr h="703385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88" marR="91488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Международный день родного языка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88" marR="91488"/>
                </a:tc>
              </a:tr>
              <a:tr h="45251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88" marR="91488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Профессии 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88" marR="91488"/>
                </a:tc>
              </a:tr>
              <a:tr h="45251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88" marR="91488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Космос 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88" marR="91488"/>
                </a:tc>
              </a:tr>
              <a:tr h="45251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88" marR="91488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мая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88" marR="91488"/>
                </a:tc>
              </a:tr>
              <a:tr h="45251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88" marR="91488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Пушкинские недели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88" marR="91488"/>
                </a:tc>
              </a:tr>
            </a:tbl>
          </a:graphicData>
        </a:graphic>
      </p:graphicFrame>
      <p:sp>
        <p:nvSpPr>
          <p:cNvPr id="11" name="Текст 10"/>
          <p:cNvSpPr>
            <a:spLocks noGrp="1"/>
          </p:cNvSpPr>
          <p:nvPr>
            <p:ph type="body" sz="quarter" idx="3"/>
          </p:nvPr>
        </p:nvSpPr>
        <p:spPr>
          <a:xfrm>
            <a:off x="3429000" y="1651001"/>
            <a:ext cx="3031331" cy="662992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ФЭМП</a:t>
            </a:r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045094860"/>
              </p:ext>
            </p:extLst>
          </p:nvPr>
        </p:nvGraphicFramePr>
        <p:xfrm>
          <a:off x="3484562" y="2373313"/>
          <a:ext cx="3373437" cy="2046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230"/>
                <a:gridCol w="2715207"/>
              </a:tblGrid>
              <a:tr h="64008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ПРОЕКТА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03385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Путешествие в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страну математики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03385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Интерактивная игра «Своя игра»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538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spc="50" dirty="0">
                <a:ln w="9525" cmpd="sng">
                  <a:solidFill>
                    <a:srgbClr val="00206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Тема самообразования</a:t>
            </a:r>
            <a:endParaRPr lang="ru-RU" sz="7200" dirty="0">
              <a:ln w="9525" cmpd="sng">
                <a:solidFill>
                  <a:srgbClr val="002060"/>
                </a:solidFill>
                <a:prstDash val="solid"/>
              </a:ln>
              <a:effectLst>
                <a:glow rad="38100">
                  <a:schemeClr val="accent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107241"/>
            <a:ext cx="6858000" cy="653750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«ИКТ технологии в развитии познавательной активности детей старшего дошкольного возраста»</a:t>
            </a:r>
          </a:p>
          <a:p>
            <a:pPr marL="0" indent="0" algn="ctr">
              <a:buNone/>
            </a:pPr>
            <a:endParaRPr lang="ru-RU" sz="5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  <a:p>
            <a:pPr marL="0" indent="0" algn="ctr">
              <a:buNone/>
            </a:pPr>
            <a:endParaRPr lang="ru-RU" sz="5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  <a:p>
            <a:pPr marL="0" indent="0" algn="ctr">
              <a:buNone/>
            </a:pPr>
            <a:r>
              <a:rPr lang="ru-RU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2012-2017 год</a:t>
            </a:r>
          </a:p>
        </p:txBody>
      </p:sp>
    </p:spTree>
    <p:extLst>
      <p:ext uri="{BB962C8B-B14F-4D97-AF65-F5344CB8AC3E}">
        <p14:creationId xmlns:p14="http://schemas.microsoft.com/office/powerpoint/2010/main" val="293424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spc="50" dirty="0">
                <a:ln w="9525" cmpd="sng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42900" y="2047699"/>
            <a:ext cx="6172201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В настоящее время в нашей стране реализуется Стратегии развития информационного общества, которая связана с доступностью информации для всех категорий граждан и организацией доступа к этой информации. Поэтому использование ИКТ (информационно-коммуникационных технологий) является одним из приоритетов образования. Информатизация системы образования предъявляет новые требования к педагогу и его профессиональной компетентности. Коммуникативная компетентность педагога предполагает способность выстраивать коммуникации в различных форматах: устном, письменном, дискуссионном, визуальном, компьютерном, электронном. </a:t>
            </a:r>
          </a:p>
          <a:p>
            <a:pPr algn="just"/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Педагог должен не только уметь пользоваться компьютером и современным мультимедийным оборудованием, но и создавать свои образовательные ресурсы, широко использовать их в своей педагогической деятельности.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302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6858000" cy="1168400"/>
          </a:xfrm>
        </p:spPr>
        <p:txBody>
          <a:bodyPr>
            <a:noAutofit/>
          </a:bodyPr>
          <a:lstStyle/>
          <a:p>
            <a:r>
              <a:rPr lang="ru-RU" sz="4400" b="1" spc="50" dirty="0">
                <a:ln w="9525" cmpd="sng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41300" y="1168401"/>
            <a:ext cx="6172200" cy="778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При использовании ИКТ для развития познавательного интереса дети будут активно использовать новые знания в познавательно – речевой, творческой и игровой деятельности, в повседневной жизни.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Сформируется активное отношение дошкольников к собственной познавательной деятельности в области математических представлений, умение выделять в ней цель, основы и способы достижения, рассуждать о них, объективно оценивать свои результаты.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Будут созданы условия для усвоения дошкольниками представлений об окружающем мире, обеспечивающие успешное развитие интеллектуальных способностей детей старшего дошкольного возраста.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Будет сформирована общая готовность к дальнейшему успешному обучению в школе.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Т. о. использование ИКТ будет способствовать развитию таких интегративных качеств как: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Способный решать интеллектуальные и личностные задачи, адекватные возрасту.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Овладевший универсальными предпосылками учебной деятельности.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Овладевший необходимыми умениями и навыками .</a:t>
            </a:r>
          </a:p>
        </p:txBody>
      </p:sp>
    </p:spTree>
    <p:extLst>
      <p:ext uri="{BB962C8B-B14F-4D97-AF65-F5344CB8AC3E}">
        <p14:creationId xmlns:p14="http://schemas.microsoft.com/office/powerpoint/2010/main" val="1474138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spc="50" dirty="0">
                <a:ln w="9525" cmpd="sng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ИННОВАЦИОННОСТЬ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42900" y="2387602"/>
            <a:ext cx="6172200" cy="653750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Создание базы презентаций, компьютерных игр, учебно-методических пособий при работе с детьми старшего дошкольного возраста при проектировании занятий по программе МБДОУ «Детский сад №96»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776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272" y="295990"/>
            <a:ext cx="6487108" cy="933320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Перспективный план самообразовательной деятельности на время изучения темы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ИКТ (информационные коммуникативные технологии)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учебно-воспитательный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для повышение эффективности образовательного процесса детей старшего дошкольного возраста.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познакомиться с новинками  печатной методической, педагогической и предметной литературы и информацией в Интернете;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посещать семинары, конференции, уроки коллег;</a:t>
            </a: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принимать участие в дискуссиях, совещаниях, обмене опытом с коллегами;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модель образовательного процесса с использованием ИКТ;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открытые мероприятия с детьми с использование ИКТ для анализа со стороны коллег.</a:t>
            </a:r>
          </a:p>
          <a:p>
            <a:pPr marL="0" indent="0"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6862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6858000" cy="9667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820">
              <a:spcBef>
                <a:spcPct val="20000"/>
              </a:spcBef>
            </a:pPr>
            <a:r>
              <a:rPr lang="ru-RU" sz="17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реализации задач:</a:t>
            </a:r>
            <a:endParaRPr lang="ru-RU" sz="17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33" indent="-400033" defTabSz="685820">
              <a:spcBef>
                <a:spcPct val="20000"/>
              </a:spcBef>
              <a:buAutoNum type="romanUcPeriod"/>
            </a:pPr>
            <a:r>
              <a:rPr lang="ru-RU" sz="17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 – подготовительный этап (</a:t>
            </a: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2012 – 2013 уч. год).</a:t>
            </a:r>
          </a:p>
          <a:p>
            <a:pPr marL="257183" indent="-257183" defTabSz="68582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-подобрать компьютерные игры в соответствии с тематическим планированием на период с сентября 2012 года по декабрь 2013 год;</a:t>
            </a:r>
          </a:p>
          <a:p>
            <a:pPr marL="257183" indent="-257183" defTabSz="68582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-подобрать диагностический инструментарий в соответствии с развивающими компонентами познавательного развития ребёнка дошкольного возраста;</a:t>
            </a:r>
          </a:p>
          <a:p>
            <a:pPr marL="257183" indent="-257183" defTabSz="68582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создать справочник библиографической литературы по теме самообразования.</a:t>
            </a:r>
          </a:p>
          <a:p>
            <a:pPr defTabSz="685820">
              <a:spcBef>
                <a:spcPct val="20000"/>
              </a:spcBef>
            </a:pPr>
            <a:r>
              <a:rPr lang="ru-RU" sz="17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Основной этап «внедрение»(</a:t>
            </a: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сентября 2013 года по май 2015 года</a:t>
            </a:r>
            <a:r>
              <a:rPr lang="ru-RU" sz="17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7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83" indent="-257183" algn="just" defTabSz="68582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-проведение начального и промежуточного мониторинга по выявлению уровня познавательного развития;</a:t>
            </a:r>
          </a:p>
          <a:p>
            <a:pPr marL="257183" indent="-257183" algn="just" defTabSz="68582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внедрять ИК технологии в непосредственно-образовательную деятельность с детьми старшего дошкольного возраста в области познания раздел «»;</a:t>
            </a:r>
          </a:p>
          <a:p>
            <a:pPr marL="257183" indent="-257183" algn="just" defTabSz="68582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внедрять ИК технологии в самостоятельную деятельность детей старшего дошкольного возраста в области познания раздел «»;</a:t>
            </a:r>
          </a:p>
          <a:p>
            <a:pPr marL="257183" indent="-257183" algn="just" defTabSz="68582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внедрять ИК технологии в совместную деятельность с детьми старшего дошкольного возраста в области познания раздел «»;</a:t>
            </a:r>
          </a:p>
          <a:p>
            <a:pPr defTabSz="685820">
              <a:spcBef>
                <a:spcPct val="20000"/>
              </a:spcBef>
            </a:pPr>
            <a:r>
              <a:rPr lang="ru-RU" sz="1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ru-RU" sz="17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</a:t>
            </a:r>
            <a:r>
              <a:rPr lang="ru-RU" sz="1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-аналитический этап (май 2015 г..)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83" indent="-257183" algn="just" defTabSz="68582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проведение итогового мониторинга по выявлению уровня познавательного развития;</a:t>
            </a:r>
          </a:p>
          <a:p>
            <a:pPr marL="257183" indent="-257183" defTabSz="68582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-провести сравнительный анализ д</a:t>
            </a: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иагностического обследования на предмет эффективности использования </a:t>
            </a:r>
            <a:r>
              <a:rPr lang="ru-RU" sz="17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ИКтехнологий</a:t>
            </a: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познавательном развитии старших дошкольников;</a:t>
            </a:r>
          </a:p>
          <a:p>
            <a:pPr marL="257183" indent="-257183" defTabSz="68582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Творческий отчет на итоговом педсовете МБДОУ №96</a:t>
            </a:r>
          </a:p>
          <a:p>
            <a:pPr defTabSz="685820">
              <a:spcBef>
                <a:spcPct val="20000"/>
              </a:spcBef>
            </a:pPr>
            <a:r>
              <a:rPr lang="en-US" sz="17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IV. </a:t>
            </a:r>
            <a:r>
              <a:rPr lang="ru-RU" sz="17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Распространение опыта работы (январь 2014  года по январь 2016 года)</a:t>
            </a:r>
          </a:p>
          <a:p>
            <a:pPr defTabSz="685820">
              <a:spcBef>
                <a:spcPct val="20000"/>
              </a:spcBef>
            </a:pP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мероприятиях повышающих общественный имидж МБДОУ №96 (семинары, конференции, выступления в СМИ):</a:t>
            </a:r>
          </a:p>
          <a:p>
            <a:pPr marL="285738" indent="-285738" defTabSz="68582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и международного уровня</a:t>
            </a:r>
          </a:p>
          <a:p>
            <a:pPr marL="285738" indent="-285738" defTabSz="68582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Республиканского и межрегионального уровня;</a:t>
            </a:r>
          </a:p>
          <a:p>
            <a:pPr marL="285738" indent="-285738" defTabSz="68582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уровня</a:t>
            </a:r>
            <a:endParaRPr lang="ru-RU" sz="17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58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val 6"/>
          <p:cNvSpPr>
            <a:spLocks noChangeArrowheads="1"/>
          </p:cNvSpPr>
          <p:nvPr/>
        </p:nvSpPr>
        <p:spPr bwMode="auto">
          <a:xfrm>
            <a:off x="1314450" y="2609850"/>
            <a:ext cx="2743200" cy="2457450"/>
          </a:xfrm>
          <a:prstGeom prst="ellipse">
            <a:avLst/>
          </a:prstGeom>
          <a:solidFill>
            <a:srgbClr val="FFCC66"/>
          </a:solidFill>
          <a:ln w="9525">
            <a:solidFill>
              <a:srgbClr val="FFFFCC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sz="3300"/>
          </a:p>
        </p:txBody>
      </p:sp>
      <p:sp>
        <p:nvSpPr>
          <p:cNvPr id="7171" name="Oval 7"/>
          <p:cNvSpPr>
            <a:spLocks noChangeArrowheads="1"/>
          </p:cNvSpPr>
          <p:nvPr/>
        </p:nvSpPr>
        <p:spPr bwMode="auto">
          <a:xfrm>
            <a:off x="4000500" y="3467100"/>
            <a:ext cx="2628900" cy="2686050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9933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sz="2700"/>
          </a:p>
        </p:txBody>
      </p:sp>
      <p:sp>
        <p:nvSpPr>
          <p:cNvPr id="7172" name="Oval 8"/>
          <p:cNvSpPr>
            <a:spLocks noChangeArrowheads="1"/>
          </p:cNvSpPr>
          <p:nvPr/>
        </p:nvSpPr>
        <p:spPr bwMode="auto">
          <a:xfrm>
            <a:off x="1657350" y="5010150"/>
            <a:ext cx="2743200" cy="25146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993366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sz="796"/>
          </a:p>
        </p:txBody>
      </p:sp>
      <p:sp>
        <p:nvSpPr>
          <p:cNvPr id="7173" name="Oval 5"/>
          <p:cNvSpPr>
            <a:spLocks noChangeArrowheads="1"/>
          </p:cNvSpPr>
          <p:nvPr/>
        </p:nvSpPr>
        <p:spPr bwMode="auto">
          <a:xfrm>
            <a:off x="2857500" y="3981450"/>
            <a:ext cx="1828800" cy="1714500"/>
          </a:xfrm>
          <a:prstGeom prst="ellipse">
            <a:avLst/>
          </a:prstGeom>
          <a:solidFill>
            <a:srgbClr val="CCFFFF"/>
          </a:solidFill>
          <a:ln w="9525">
            <a:solidFill>
              <a:srgbClr val="CCFF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 sz="796"/>
          </a:p>
        </p:txBody>
      </p:sp>
      <p:sp>
        <p:nvSpPr>
          <p:cNvPr id="7174" name="Text Box 9"/>
          <p:cNvSpPr txBox="1">
            <a:spLocks noChangeArrowheads="1"/>
          </p:cNvSpPr>
          <p:nvPr/>
        </p:nvSpPr>
        <p:spPr bwMode="auto">
          <a:xfrm>
            <a:off x="2343150" y="6267452"/>
            <a:ext cx="194310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700" b="1">
                <a:solidFill>
                  <a:schemeClr val="accent2"/>
                </a:solidFill>
              </a:rPr>
              <a:t>родители</a:t>
            </a:r>
          </a:p>
        </p:txBody>
      </p:sp>
      <p:sp>
        <p:nvSpPr>
          <p:cNvPr id="7175" name="Text Box 10"/>
          <p:cNvSpPr txBox="1">
            <a:spLocks noChangeArrowheads="1"/>
          </p:cNvSpPr>
          <p:nvPr/>
        </p:nvSpPr>
        <p:spPr bwMode="auto">
          <a:xfrm>
            <a:off x="4972050" y="4552952"/>
            <a:ext cx="165735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700" b="1">
                <a:solidFill>
                  <a:schemeClr val="accent2"/>
                </a:solidFill>
              </a:rPr>
              <a:t>педагоги</a:t>
            </a:r>
          </a:p>
        </p:txBody>
      </p:sp>
      <p:sp>
        <p:nvSpPr>
          <p:cNvPr id="7176" name="Text Box 11"/>
          <p:cNvSpPr txBox="1">
            <a:spLocks noChangeArrowheads="1"/>
          </p:cNvSpPr>
          <p:nvPr/>
        </p:nvSpPr>
        <p:spPr bwMode="auto">
          <a:xfrm>
            <a:off x="2000250" y="2838452"/>
            <a:ext cx="137160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700" b="1">
                <a:solidFill>
                  <a:schemeClr val="accent2"/>
                </a:solidFill>
              </a:rPr>
              <a:t>дети</a:t>
            </a:r>
          </a:p>
        </p:txBody>
      </p:sp>
      <p:sp>
        <p:nvSpPr>
          <p:cNvPr id="7177" name="Text Box 12"/>
          <p:cNvSpPr txBox="1">
            <a:spLocks noChangeArrowheads="1"/>
          </p:cNvSpPr>
          <p:nvPr/>
        </p:nvSpPr>
        <p:spPr bwMode="auto">
          <a:xfrm>
            <a:off x="2971800" y="4495800"/>
            <a:ext cx="1600200" cy="715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4050" b="1" dirty="0">
                <a:solidFill>
                  <a:srgbClr val="CC0066"/>
                </a:solidFill>
              </a:rPr>
              <a:t>ИКТ</a:t>
            </a:r>
          </a:p>
        </p:txBody>
      </p:sp>
      <p:sp>
        <p:nvSpPr>
          <p:cNvPr id="7178" name="Rectangle 28"/>
          <p:cNvSpPr>
            <a:spLocks noChangeArrowheads="1"/>
          </p:cNvSpPr>
          <p:nvPr/>
        </p:nvSpPr>
        <p:spPr bwMode="auto">
          <a:xfrm>
            <a:off x="1371600" y="3481219"/>
            <a:ext cx="1771650" cy="457200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800" b="1" dirty="0">
                <a:solidFill>
                  <a:srgbClr val="CC0066"/>
                </a:solidFill>
              </a:rPr>
              <a:t>Сайт группы</a:t>
            </a:r>
          </a:p>
        </p:txBody>
      </p:sp>
      <p:sp>
        <p:nvSpPr>
          <p:cNvPr id="7179" name="Rectangle 29"/>
          <p:cNvSpPr>
            <a:spLocks noChangeArrowheads="1"/>
          </p:cNvSpPr>
          <p:nvPr/>
        </p:nvSpPr>
        <p:spPr bwMode="auto">
          <a:xfrm>
            <a:off x="2076450" y="5807075"/>
            <a:ext cx="1485900" cy="514350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100" b="1">
                <a:solidFill>
                  <a:srgbClr val="CC0066"/>
                </a:solidFill>
              </a:rPr>
              <a:t>Сайт ДОУ</a:t>
            </a:r>
          </a:p>
        </p:txBody>
      </p:sp>
      <p:sp>
        <p:nvSpPr>
          <p:cNvPr id="7180" name="Rectangle 30"/>
          <p:cNvSpPr>
            <a:spLocks noChangeArrowheads="1"/>
          </p:cNvSpPr>
          <p:nvPr/>
        </p:nvSpPr>
        <p:spPr bwMode="auto">
          <a:xfrm>
            <a:off x="4914900" y="3924300"/>
            <a:ext cx="800100" cy="514350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100" b="1">
                <a:solidFill>
                  <a:srgbClr val="CC0066"/>
                </a:solidFill>
              </a:rPr>
              <a:t>ЭОР</a:t>
            </a:r>
          </a:p>
        </p:txBody>
      </p:sp>
      <p:sp>
        <p:nvSpPr>
          <p:cNvPr id="7181" name="Rectangle 31"/>
          <p:cNvSpPr>
            <a:spLocks noChangeArrowheads="1"/>
          </p:cNvSpPr>
          <p:nvPr/>
        </p:nvSpPr>
        <p:spPr bwMode="auto">
          <a:xfrm>
            <a:off x="4572000" y="6838950"/>
            <a:ext cx="2114550" cy="514350"/>
          </a:xfrm>
          <a:prstGeom prst="rect">
            <a:avLst/>
          </a:prstGeom>
          <a:solidFill>
            <a:srgbClr val="00FFCC"/>
          </a:solidFill>
          <a:ln w="9525">
            <a:solidFill>
              <a:srgbClr val="00FFCC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500" b="1">
                <a:solidFill>
                  <a:srgbClr val="CC0066"/>
                </a:solidFill>
              </a:rPr>
              <a:t>Профессиональное</a:t>
            </a:r>
          </a:p>
          <a:p>
            <a:pPr algn="ctr" eaLnBrk="1" hangingPunct="1"/>
            <a:r>
              <a:rPr lang="ru-RU" altLang="ru-RU" sz="1500" b="1">
                <a:solidFill>
                  <a:srgbClr val="CC0066"/>
                </a:solidFill>
              </a:rPr>
              <a:t>общение</a:t>
            </a:r>
          </a:p>
        </p:txBody>
      </p:sp>
      <p:sp>
        <p:nvSpPr>
          <p:cNvPr id="7182" name="Rectangle 32"/>
          <p:cNvSpPr>
            <a:spLocks noChangeArrowheads="1"/>
          </p:cNvSpPr>
          <p:nvPr/>
        </p:nvSpPr>
        <p:spPr bwMode="auto">
          <a:xfrm>
            <a:off x="4286250" y="2667000"/>
            <a:ext cx="2343150" cy="685800"/>
          </a:xfrm>
          <a:prstGeom prst="rect">
            <a:avLst/>
          </a:prstGeom>
          <a:solidFill>
            <a:srgbClr val="00FFCC"/>
          </a:solidFill>
          <a:ln w="9525">
            <a:solidFill>
              <a:srgbClr val="00FFCC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500" b="1">
                <a:solidFill>
                  <a:srgbClr val="CC0066"/>
                </a:solidFill>
              </a:rPr>
              <a:t>Повышение </a:t>
            </a:r>
          </a:p>
          <a:p>
            <a:pPr algn="ctr" eaLnBrk="1" hangingPunct="1"/>
            <a:r>
              <a:rPr lang="ru-RU" altLang="ru-RU" sz="1500" b="1">
                <a:solidFill>
                  <a:srgbClr val="CC0066"/>
                </a:solidFill>
              </a:rPr>
              <a:t>социального статуса</a:t>
            </a:r>
          </a:p>
        </p:txBody>
      </p:sp>
      <p:sp>
        <p:nvSpPr>
          <p:cNvPr id="7183" name="Rectangle 33"/>
          <p:cNvSpPr>
            <a:spLocks noChangeArrowheads="1"/>
          </p:cNvSpPr>
          <p:nvPr/>
        </p:nvSpPr>
        <p:spPr bwMode="auto">
          <a:xfrm>
            <a:off x="4572000" y="5434309"/>
            <a:ext cx="1600200" cy="400050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100" b="1" dirty="0">
                <a:solidFill>
                  <a:srgbClr val="CC0066"/>
                </a:solidFill>
              </a:rPr>
              <a:t>интернет</a:t>
            </a:r>
          </a:p>
        </p:txBody>
      </p:sp>
      <p:sp>
        <p:nvSpPr>
          <p:cNvPr id="7184" name="Rectangle 34"/>
          <p:cNvSpPr>
            <a:spLocks noChangeArrowheads="1"/>
          </p:cNvSpPr>
          <p:nvPr/>
        </p:nvSpPr>
        <p:spPr bwMode="auto">
          <a:xfrm>
            <a:off x="0" y="2552700"/>
            <a:ext cx="1828800" cy="800100"/>
          </a:xfrm>
          <a:prstGeom prst="rect">
            <a:avLst/>
          </a:prstGeom>
          <a:solidFill>
            <a:srgbClr val="00FFCC"/>
          </a:solidFill>
          <a:ln w="9525">
            <a:solidFill>
              <a:srgbClr val="00FFCC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500" b="1">
                <a:solidFill>
                  <a:srgbClr val="CC0066"/>
                </a:solidFill>
              </a:rPr>
              <a:t>Повышение </a:t>
            </a:r>
          </a:p>
          <a:p>
            <a:pPr algn="ctr" eaLnBrk="1" hangingPunct="1"/>
            <a:r>
              <a:rPr lang="ru-RU" altLang="ru-RU" sz="1500" b="1">
                <a:solidFill>
                  <a:srgbClr val="CC0066"/>
                </a:solidFill>
              </a:rPr>
              <a:t>познавательной</a:t>
            </a:r>
          </a:p>
          <a:p>
            <a:pPr algn="ctr" eaLnBrk="1" hangingPunct="1"/>
            <a:r>
              <a:rPr lang="ru-RU" altLang="ru-RU" sz="1500" b="1">
                <a:solidFill>
                  <a:srgbClr val="CC0066"/>
                </a:solidFill>
              </a:rPr>
              <a:t>мотивации </a:t>
            </a:r>
          </a:p>
        </p:txBody>
      </p:sp>
      <p:sp>
        <p:nvSpPr>
          <p:cNvPr id="7185" name="Rectangle 35"/>
          <p:cNvSpPr>
            <a:spLocks noChangeArrowheads="1"/>
          </p:cNvSpPr>
          <p:nvPr/>
        </p:nvSpPr>
        <p:spPr bwMode="auto">
          <a:xfrm>
            <a:off x="0" y="4667250"/>
            <a:ext cx="1828800" cy="400050"/>
          </a:xfrm>
          <a:prstGeom prst="rect">
            <a:avLst/>
          </a:prstGeom>
          <a:solidFill>
            <a:srgbClr val="00FFCC"/>
          </a:solidFill>
          <a:ln w="9525">
            <a:solidFill>
              <a:srgbClr val="00FFCC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500" b="1">
                <a:solidFill>
                  <a:srgbClr val="CC0066"/>
                </a:solidFill>
              </a:rPr>
              <a:t>Рост достижений</a:t>
            </a:r>
          </a:p>
        </p:txBody>
      </p:sp>
      <p:sp>
        <p:nvSpPr>
          <p:cNvPr id="7186" name="Rectangle 36"/>
          <p:cNvSpPr>
            <a:spLocks noChangeArrowheads="1"/>
          </p:cNvSpPr>
          <p:nvPr/>
        </p:nvSpPr>
        <p:spPr bwMode="auto">
          <a:xfrm>
            <a:off x="114300" y="6838950"/>
            <a:ext cx="2286000" cy="514350"/>
          </a:xfrm>
          <a:prstGeom prst="rect">
            <a:avLst/>
          </a:prstGeom>
          <a:solidFill>
            <a:srgbClr val="00FFCC"/>
          </a:solidFill>
          <a:ln w="9525">
            <a:solidFill>
              <a:srgbClr val="00FFCC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500" b="1">
                <a:solidFill>
                  <a:srgbClr val="CC0066"/>
                </a:solidFill>
              </a:rPr>
              <a:t>Установление контакта,</a:t>
            </a:r>
          </a:p>
          <a:p>
            <a:pPr algn="ctr" eaLnBrk="1" hangingPunct="1"/>
            <a:r>
              <a:rPr lang="ru-RU" altLang="ru-RU" sz="1500" b="1">
                <a:solidFill>
                  <a:srgbClr val="CC0066"/>
                </a:solidFill>
              </a:rPr>
              <a:t> открытость, доверие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96699"/>
            <a:ext cx="6858000" cy="1651000"/>
          </a:xfrm>
        </p:spPr>
        <p:txBody>
          <a:bodyPr>
            <a:normAutofit/>
          </a:bodyPr>
          <a:lstStyle/>
          <a:p>
            <a:r>
              <a:rPr lang="ru-RU" sz="4400" b="1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РЕАЛИЗАЦИИ</a:t>
            </a:r>
          </a:p>
        </p:txBody>
      </p:sp>
    </p:spTree>
    <p:extLst>
      <p:ext uri="{BB962C8B-B14F-4D97-AF65-F5344CB8AC3E}">
        <p14:creationId xmlns:p14="http://schemas.microsoft.com/office/powerpoint/2010/main" val="2538421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5" descr="18329930_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6381750"/>
            <a:ext cx="1035844" cy="1020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400050" y="1228725"/>
            <a:ext cx="6172200" cy="536972"/>
          </a:xfrm>
        </p:spPr>
        <p:txBody>
          <a:bodyPr>
            <a:noAutofit/>
          </a:bodyPr>
          <a:lstStyle/>
          <a:p>
            <a:pPr eaLnBrk="1" hangingPunct="1"/>
            <a:r>
              <a:rPr lang="ru-RU" altLang="ru-RU" sz="4000" b="1" spc="50" dirty="0">
                <a:ln w="9525" cmpd="sng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</a:rPr>
              <a:t>ИКТ –  это технологии обмена информацией, коммуникации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5875" y="3581400"/>
            <a:ext cx="4400550" cy="3280172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ru-RU" altLang="ru-RU" b="1">
                <a:solidFill>
                  <a:schemeClr val="accent2"/>
                </a:solidFill>
                <a:latin typeface="Times New Roman" panose="02020603050405020304" pitchFamily="18" charset="0"/>
              </a:rPr>
              <a:t>информации в электронном формате:</a:t>
            </a:r>
            <a:r>
              <a:rPr lang="ru-RU" altLang="ru-RU">
                <a:latin typeface="Times New Roman" panose="02020603050405020304" pitchFamily="18" charset="0"/>
              </a:rPr>
              <a:t> </a:t>
            </a:r>
          </a:p>
          <a:p>
            <a:pPr algn="ctr"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ru-RU" altLang="ru-RU">
                <a:solidFill>
                  <a:schemeClr val="bg2"/>
                </a:solidFill>
                <a:latin typeface="Times New Roman" panose="02020603050405020304" pitchFamily="18" charset="0"/>
              </a:rPr>
              <a:t>текст, видео, аудио, </a:t>
            </a:r>
          </a:p>
          <a:p>
            <a:pPr algn="ctr"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ru-RU" altLang="ru-RU">
                <a:solidFill>
                  <a:schemeClr val="bg2"/>
                </a:solidFill>
                <a:latin typeface="Times New Roman" panose="02020603050405020304" pitchFamily="18" charset="0"/>
              </a:rPr>
              <a:t>анимация, изображение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ru-RU" altLang="ru-RU" b="1">
                <a:solidFill>
                  <a:schemeClr val="accent2"/>
                </a:solidFill>
                <a:latin typeface="Times New Roman" panose="02020603050405020304" pitchFamily="18" charset="0"/>
              </a:rPr>
              <a:t>информационных носителей</a:t>
            </a:r>
            <a:r>
              <a:rPr lang="ru-RU" altLang="ru-RU">
                <a:solidFill>
                  <a:schemeClr val="accent2"/>
                </a:solidFill>
                <a:latin typeface="Times New Roman" panose="02020603050405020304" pitchFamily="18" charset="0"/>
              </a:rPr>
              <a:t>:</a:t>
            </a:r>
            <a:r>
              <a:rPr lang="ru-RU" altLang="ru-RU">
                <a:latin typeface="Times New Roman" panose="02020603050405020304" pitchFamily="18" charset="0"/>
              </a:rPr>
              <a:t> </a:t>
            </a:r>
          </a:p>
          <a:p>
            <a:pPr algn="ctr"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altLang="ru-RU">
                <a:solidFill>
                  <a:schemeClr val="bg2"/>
                </a:solidFill>
                <a:latin typeface="Times New Roman" panose="02020603050405020304" pitchFamily="18" charset="0"/>
              </a:rPr>
              <a:t>DVD</a:t>
            </a:r>
            <a:r>
              <a:rPr lang="ru-RU" altLang="ru-RU">
                <a:solidFill>
                  <a:schemeClr val="bg2"/>
                </a:solidFill>
                <a:latin typeface="Times New Roman" panose="02020603050405020304" pitchFamily="18" charset="0"/>
              </a:rPr>
              <a:t>, </a:t>
            </a:r>
            <a:r>
              <a:rPr lang="en-US" altLang="ru-RU">
                <a:solidFill>
                  <a:schemeClr val="bg2"/>
                </a:solidFill>
                <a:latin typeface="Times New Roman" panose="02020603050405020304" pitchFamily="18" charset="0"/>
              </a:rPr>
              <a:t>CD</a:t>
            </a:r>
            <a:r>
              <a:rPr lang="ru-RU" altLang="ru-RU">
                <a:solidFill>
                  <a:schemeClr val="bg2"/>
                </a:solidFill>
                <a:latin typeface="Times New Roman" panose="02020603050405020304" pitchFamily="18" charset="0"/>
              </a:rPr>
              <a:t>, флэш-памяти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ru-RU" altLang="ru-RU">
                <a:latin typeface="Times New Roman" panose="02020603050405020304" pitchFamily="18" charset="0"/>
              </a:rPr>
              <a:t> </a:t>
            </a:r>
            <a:r>
              <a:rPr lang="ru-RU" altLang="ru-RU" b="1">
                <a:solidFill>
                  <a:schemeClr val="accent2"/>
                </a:solidFill>
                <a:latin typeface="Times New Roman" panose="02020603050405020304" pitchFamily="18" charset="0"/>
              </a:rPr>
              <a:t>мультимедиа</a:t>
            </a:r>
            <a:r>
              <a:rPr lang="ru-RU" altLang="ru-RU">
                <a:solidFill>
                  <a:schemeClr val="accent2"/>
                </a:solidFill>
                <a:latin typeface="Times New Roman" panose="02020603050405020304" pitchFamily="18" charset="0"/>
              </a:rPr>
              <a:t>:</a:t>
            </a:r>
            <a:r>
              <a:rPr lang="ru-RU" altLang="ru-RU">
                <a:latin typeface="Times New Roman" panose="02020603050405020304" pitchFamily="18" charset="0"/>
              </a:rPr>
              <a:t> </a:t>
            </a:r>
          </a:p>
          <a:p>
            <a:pPr algn="ctr"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ru-RU" altLang="ru-RU">
                <a:solidFill>
                  <a:schemeClr val="bg2"/>
                </a:solidFill>
                <a:latin typeface="Times New Roman" panose="02020603050405020304" pitchFamily="18" charset="0"/>
              </a:rPr>
              <a:t>игровые компьютерные программы, презентации и др.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ru-RU" altLang="ru-RU">
                <a:latin typeface="Times New Roman" panose="02020603050405020304" pitchFamily="18" charset="0"/>
              </a:rPr>
              <a:t> </a:t>
            </a:r>
            <a:r>
              <a:rPr lang="ru-RU" altLang="ru-RU" b="1">
                <a:solidFill>
                  <a:schemeClr val="accent2"/>
                </a:solidFill>
                <a:latin typeface="Times New Roman" panose="02020603050405020304" pitchFamily="18" charset="0"/>
              </a:rPr>
              <a:t>аудиовизуального оборудования</a:t>
            </a:r>
            <a:r>
              <a:rPr lang="ru-RU" altLang="ru-RU">
                <a:solidFill>
                  <a:schemeClr val="accent2"/>
                </a:solidFill>
                <a:latin typeface="Times New Roman" panose="02020603050405020304" pitchFamily="18" charset="0"/>
              </a:rPr>
              <a:t>:</a:t>
            </a:r>
            <a:r>
              <a:rPr lang="ru-RU" altLang="ru-RU">
                <a:latin typeface="Times New Roman" panose="02020603050405020304" pitchFamily="18" charset="0"/>
              </a:rPr>
              <a:t> </a:t>
            </a:r>
          </a:p>
          <a:p>
            <a:pPr algn="ctr"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ru-RU" altLang="ru-RU">
                <a:solidFill>
                  <a:schemeClr val="bg2"/>
                </a:solidFill>
                <a:latin typeface="Times New Roman" panose="02020603050405020304" pitchFamily="18" charset="0"/>
              </a:rPr>
              <a:t>компьютера, ноутбука, </a:t>
            </a:r>
          </a:p>
          <a:p>
            <a:pPr algn="ctr"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ru-RU" altLang="ru-RU">
                <a:solidFill>
                  <a:schemeClr val="bg2"/>
                </a:solidFill>
                <a:latin typeface="Times New Roman" panose="02020603050405020304" pitchFamily="18" charset="0"/>
              </a:rPr>
              <a:t>ЖК-телевизора, проектора, </a:t>
            </a:r>
          </a:p>
          <a:p>
            <a:pPr algn="ctr"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ru-RU" altLang="ru-RU">
                <a:solidFill>
                  <a:schemeClr val="bg2"/>
                </a:solidFill>
                <a:latin typeface="Times New Roman" panose="02020603050405020304" pitchFamily="18" charset="0"/>
              </a:rPr>
              <a:t>интерактивной доски….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71450" y="3295651"/>
            <a:ext cx="343427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800">
                <a:solidFill>
                  <a:schemeClr val="hlink"/>
                </a:solidFill>
                <a:latin typeface="Times New Roman" panose="02020603050405020304" pitchFamily="18" charset="0"/>
              </a:rPr>
              <a:t>Подразумевается использование</a:t>
            </a:r>
            <a:r>
              <a:rPr lang="ru-RU" altLang="ru-RU" sz="1800">
                <a:latin typeface="Times New Roman" panose="02020603050405020304" pitchFamily="18" charset="0"/>
              </a:rPr>
              <a:t>:</a:t>
            </a:r>
          </a:p>
        </p:txBody>
      </p:sp>
      <p:pic>
        <p:nvPicPr>
          <p:cNvPr id="6150" name="Picture 7" descr="kakvosstanovit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724400"/>
            <a:ext cx="74295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9" descr="19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0701" y="4152901"/>
            <a:ext cx="828675" cy="621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11" descr="13491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0" y="4781551"/>
            <a:ext cx="921544" cy="550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17" descr="2516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0" y="5981700"/>
            <a:ext cx="1543050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18" descr="1283745263_9442047c960d66cc35ad96a38570d008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953000"/>
            <a:ext cx="97155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624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3001019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753</TotalTime>
  <Words>995</Words>
  <Application>Microsoft Office PowerPoint</Application>
  <PresentationFormat>Лист A4 (210x297 мм)</PresentationFormat>
  <Paragraphs>205</Paragraphs>
  <Slides>19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Arial</vt:lpstr>
      <vt:lpstr>Calibri</vt:lpstr>
      <vt:lpstr>Impact</vt:lpstr>
      <vt:lpstr>Monotype Corsiva</vt:lpstr>
      <vt:lpstr>Times New Roman</vt:lpstr>
      <vt:lpstr>Verdana</vt:lpstr>
      <vt:lpstr>TS030010190</vt:lpstr>
      <vt:lpstr>Презентация PowerPoint</vt:lpstr>
      <vt:lpstr>Тема самообразования</vt:lpstr>
      <vt:lpstr>АКТУАЛЬНОСТЬ</vt:lpstr>
      <vt:lpstr>Ожидаемые результаты</vt:lpstr>
      <vt:lpstr>ИННОВАЦИОННОСТЬ</vt:lpstr>
      <vt:lpstr>Презентация PowerPoint</vt:lpstr>
      <vt:lpstr>Презентация PowerPoint</vt:lpstr>
      <vt:lpstr>МОДЕЛЬ РЕАЛИЗАЦИИ</vt:lpstr>
      <vt:lpstr>ИКТ –  это технологии обмена информацией, коммуникации</vt:lpstr>
      <vt:lpstr>Основные направления развития ИКТ в условиях ДОУ</vt:lpstr>
      <vt:lpstr>Презентация PowerPoint</vt:lpstr>
      <vt:lpstr>Презентация PowerPoint</vt:lpstr>
      <vt:lpstr>      Первоначальный уровень сформированности познавательной активностивности в сташем дошкольном возрасте:</vt:lpstr>
      <vt:lpstr>Использование ИКТ.</vt:lpstr>
      <vt:lpstr>     Внедрение в учебно-воспитательный процесс интерактивных технологий.</vt:lpstr>
      <vt:lpstr>Обостряется восприятие</vt:lpstr>
      <vt:lpstr>Качество учебно-воспитательного процесса</vt:lpstr>
      <vt:lpstr>Диагностики познавательной деятельности старших дошкольников:</vt:lpstr>
      <vt:lpstr>ПРОЕКТЫ С ИСПОЛЬЗОВАНИЕМ  ИКТ ТЕХНОЛОГИЙ  ДЛЯ СТАРШЕГО ДОШКОЛЬНОГО ВОЗРАСТА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детский сад 2</dc:creator>
  <cp:lastModifiedBy>детский сад 2</cp:lastModifiedBy>
  <cp:revision>38</cp:revision>
  <dcterms:created xsi:type="dcterms:W3CDTF">2015-12-15T10:59:09Z</dcterms:created>
  <dcterms:modified xsi:type="dcterms:W3CDTF">2016-01-13T20:43:22Z</dcterms:modified>
</cp:coreProperties>
</file>